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684" r:id="rId2"/>
    <p:sldId id="701" r:id="rId3"/>
    <p:sldId id="590" r:id="rId4"/>
    <p:sldId id="694" r:id="rId5"/>
    <p:sldId id="685" r:id="rId6"/>
    <p:sldId id="708" r:id="rId7"/>
    <p:sldId id="709" r:id="rId8"/>
    <p:sldId id="633" r:id="rId9"/>
    <p:sldId id="699" r:id="rId10"/>
    <p:sldId id="705" r:id="rId11"/>
    <p:sldId id="695" r:id="rId12"/>
    <p:sldId id="696" r:id="rId13"/>
    <p:sldId id="634" r:id="rId14"/>
    <p:sldId id="678" r:id="rId15"/>
    <p:sldId id="635" r:id="rId16"/>
    <p:sldId id="706" r:id="rId17"/>
    <p:sldId id="702" r:id="rId18"/>
    <p:sldId id="669" r:id="rId19"/>
    <p:sldId id="697" r:id="rId20"/>
    <p:sldId id="700" r:id="rId21"/>
    <p:sldId id="698" r:id="rId22"/>
    <p:sldId id="668" r:id="rId23"/>
    <p:sldId id="659" r:id="rId24"/>
    <p:sldId id="681" r:id="rId25"/>
    <p:sldId id="707" r:id="rId26"/>
    <p:sldId id="689" r:id="rId27"/>
    <p:sldId id="691" r:id="rId28"/>
    <p:sldId id="690" r:id="rId29"/>
    <p:sldId id="692" r:id="rId30"/>
    <p:sldId id="672" r:id="rId31"/>
    <p:sldId id="688" r:id="rId32"/>
    <p:sldId id="703" r:id="rId33"/>
  </p:sldIdLst>
  <p:sldSz cx="9144000" cy="5143500" type="screen16x9"/>
  <p:notesSz cx="6797675" cy="9928225"/>
  <p:embeddedFontLst>
    <p:embeddedFont>
      <p:font typeface="華康標楷體" panose="02020500000000000000" charset="-120"/>
      <p:regular r:id="rId36"/>
    </p:embeddedFont>
    <p:embeddedFont>
      <p:font typeface="微軟正黑體" panose="020B0604030504040204" pitchFamily="34" charset="-120"/>
      <p:regular r:id="rId37"/>
      <p:bold r:id="rId38"/>
    </p:embeddedFont>
    <p:embeddedFont>
      <p:font typeface="Segoe UI Emoji" panose="020B0502040204020203" pitchFamily="34" charset="0"/>
      <p:regular r:id="rId39"/>
    </p:embeddedFont>
    <p:embeddedFont>
      <p:font typeface="微軟正黑體" panose="020B0604030504040204" pitchFamily="34" charset="-120"/>
      <p:regular r:id="rId37"/>
      <p:bold r:id="rId38"/>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Arial Black" panose="020B0A04020102020204" pitchFamily="34" charset="0"/>
      <p:bold r:id="rId46"/>
    </p:embeddedFont>
  </p:embeddedFontLst>
  <p:defaultTextStyle>
    <a:defPPr>
      <a:defRPr lang="en-US"/>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1"/>
    <a:srgbClr val="FF9966"/>
    <a:srgbClr val="FF9900"/>
    <a:srgbClr val="FFCC00"/>
    <a:srgbClr val="FF9999"/>
    <a:srgbClr val="FF7C80"/>
    <a:srgbClr val="CD412D"/>
    <a:srgbClr val="FFFF99"/>
    <a:srgbClr val="33495B"/>
    <a:srgbClr val="A3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1" autoAdjust="0"/>
    <p:restoredTop sz="90281" autoAdjust="0"/>
  </p:normalViewPr>
  <p:slideViewPr>
    <p:cSldViewPr>
      <p:cViewPr varScale="1">
        <p:scale>
          <a:sx n="137" d="100"/>
          <a:sy n="137" d="100"/>
        </p:scale>
        <p:origin x="990" y="102"/>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83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61088-5991-4F39-B5E3-93AB7D37A7BD}" type="doc">
      <dgm:prSet loTypeId="urn:microsoft.com/office/officeart/2005/8/layout/pyramid4" loCatId="pyramid" qsTypeId="urn:microsoft.com/office/officeart/2005/8/quickstyle/simple1#2" qsCatId="simple" csTypeId="urn:microsoft.com/office/officeart/2005/8/colors/colorful5" csCatId="colorful" phldr="1"/>
      <dgm:spPr/>
      <dgm:t>
        <a:bodyPr/>
        <a:lstStyle/>
        <a:p>
          <a:endParaRPr lang="zh-TW" altLang="en-US"/>
        </a:p>
      </dgm:t>
    </dgm:pt>
    <dgm:pt modelId="{4AE7D84B-348E-496B-B021-5243CB77B625}">
      <dgm:prSet phldrT="[文字]"/>
      <dgm:spPr>
        <a:solidFill>
          <a:srgbClr val="92D050"/>
        </a:solidFill>
      </dgm:spPr>
      <dgm:t>
        <a:bodyPr/>
        <a:lstStyle/>
        <a:p>
          <a:r>
            <a:rPr lang="zh-TW" altLang="en-US" b="1" dirty="0">
              <a:solidFill>
                <a:schemeClr val="bg1"/>
              </a:solidFill>
              <a:latin typeface="微軟正黑體" pitchFamily="34" charset="-120"/>
              <a:ea typeface="微軟正黑體" pitchFamily="34" charset="-120"/>
            </a:rPr>
            <a:t>校共同必修</a:t>
          </a:r>
        </a:p>
      </dgm:t>
    </dgm:pt>
    <dgm:pt modelId="{41A4FC63-E648-476E-A19E-D52AEC899677}" type="parTrans" cxnId="{076D5CE6-3B0F-4FA7-859F-F7DD6829134B}">
      <dgm:prSet/>
      <dgm:spPr/>
      <dgm:t>
        <a:bodyPr/>
        <a:lstStyle/>
        <a:p>
          <a:endParaRPr lang="zh-TW" altLang="en-US"/>
        </a:p>
      </dgm:t>
    </dgm:pt>
    <dgm:pt modelId="{1B168167-CF9F-4324-A3E1-5BB727FF682B}" type="sibTrans" cxnId="{076D5CE6-3B0F-4FA7-859F-F7DD6829134B}">
      <dgm:prSet/>
      <dgm:spPr/>
      <dgm:t>
        <a:bodyPr/>
        <a:lstStyle/>
        <a:p>
          <a:endParaRPr lang="zh-TW" altLang="en-US"/>
        </a:p>
      </dgm:t>
    </dgm:pt>
    <dgm:pt modelId="{D0703661-A270-439D-981F-7AEC23D6E352}">
      <dgm:prSet phldrT="[文字]"/>
      <dgm:spPr>
        <a:solidFill>
          <a:srgbClr val="00B050"/>
        </a:solidFill>
      </dgm:spPr>
      <dgm:t>
        <a:bodyPr/>
        <a:lstStyle/>
        <a:p>
          <a:r>
            <a:rPr lang="zh-TW" altLang="en-US" b="1" dirty="0">
              <a:solidFill>
                <a:schemeClr val="bg1"/>
              </a:solidFill>
              <a:latin typeface="微軟正黑體" pitchFamily="34" charset="-120"/>
              <a:ea typeface="微軟正黑體" pitchFamily="34" charset="-120"/>
            </a:rPr>
            <a:t>系必修</a:t>
          </a:r>
        </a:p>
      </dgm:t>
    </dgm:pt>
    <dgm:pt modelId="{1D750E97-097C-4DBB-80FB-2924F7821B6D}" type="parTrans" cxnId="{7788AFD4-88CE-4928-BE30-1E057E00943B}">
      <dgm:prSet/>
      <dgm:spPr/>
      <dgm:t>
        <a:bodyPr/>
        <a:lstStyle/>
        <a:p>
          <a:endParaRPr lang="zh-TW" altLang="en-US"/>
        </a:p>
      </dgm:t>
    </dgm:pt>
    <dgm:pt modelId="{850E63C0-4356-487C-B4E7-95A4D35EA851}" type="sibTrans" cxnId="{7788AFD4-88CE-4928-BE30-1E057E00943B}">
      <dgm:prSet/>
      <dgm:spPr/>
      <dgm:t>
        <a:bodyPr/>
        <a:lstStyle/>
        <a:p>
          <a:endParaRPr lang="zh-TW" altLang="en-US"/>
        </a:p>
      </dgm:t>
    </dgm:pt>
    <dgm:pt modelId="{4117FB7C-4CF4-4EE7-820D-8FFA4E5FE3B8}">
      <dgm:prSet phldrT="[文字]"/>
      <dgm:spPr>
        <a:solidFill>
          <a:srgbClr val="00CCFF"/>
        </a:solidFill>
      </dgm:spPr>
      <dgm:t>
        <a:bodyPr/>
        <a:lstStyle/>
        <a:p>
          <a:r>
            <a:rPr lang="zh-TW" altLang="en-US" b="1" dirty="0">
              <a:solidFill>
                <a:schemeClr val="bg1"/>
              </a:solidFill>
              <a:latin typeface="微軟正黑體" pitchFamily="34" charset="-120"/>
              <a:ea typeface="微軟正黑體" pitchFamily="34" charset="-120"/>
            </a:rPr>
            <a:t>院必修</a:t>
          </a:r>
        </a:p>
      </dgm:t>
    </dgm:pt>
    <dgm:pt modelId="{D6C07287-8B42-4BF4-A5BA-99572299EC0E}" type="parTrans" cxnId="{CF2F0382-C72C-401C-A812-F61053BA7AE8}">
      <dgm:prSet/>
      <dgm:spPr/>
      <dgm:t>
        <a:bodyPr/>
        <a:lstStyle/>
        <a:p>
          <a:endParaRPr lang="zh-TW" altLang="en-US"/>
        </a:p>
      </dgm:t>
    </dgm:pt>
    <dgm:pt modelId="{61ABDF7C-549A-43A7-AF3C-994743719545}" type="sibTrans" cxnId="{CF2F0382-C72C-401C-A812-F61053BA7AE8}">
      <dgm:prSet/>
      <dgm:spPr/>
      <dgm:t>
        <a:bodyPr/>
        <a:lstStyle/>
        <a:p>
          <a:endParaRPr lang="zh-TW" altLang="en-US"/>
        </a:p>
      </dgm:t>
    </dgm:pt>
    <dgm:pt modelId="{D1B63413-E70D-401A-BB17-9CF795F5E094}">
      <dgm:prSet phldrT="[文字]"/>
      <dgm:spPr>
        <a:solidFill>
          <a:srgbClr val="FF9900"/>
        </a:solidFill>
      </dgm:spPr>
      <dgm:t>
        <a:bodyPr/>
        <a:lstStyle/>
        <a:p>
          <a:r>
            <a:rPr lang="zh-TW" altLang="en-US" b="1" dirty="0">
              <a:solidFill>
                <a:schemeClr val="bg1"/>
              </a:solidFill>
              <a:latin typeface="微軟正黑體" pitchFamily="34" charset="-120"/>
              <a:ea typeface="微軟正黑體" pitchFamily="34" charset="-120"/>
            </a:rPr>
            <a:t>選修</a:t>
          </a:r>
        </a:p>
      </dgm:t>
    </dgm:pt>
    <dgm:pt modelId="{4F4D7492-80EE-4774-A2F4-25B422E534AF}" type="parTrans" cxnId="{022AEA28-10B3-48F4-89B5-C883E9A3279A}">
      <dgm:prSet/>
      <dgm:spPr/>
      <dgm:t>
        <a:bodyPr/>
        <a:lstStyle/>
        <a:p>
          <a:endParaRPr lang="zh-TW" altLang="en-US"/>
        </a:p>
      </dgm:t>
    </dgm:pt>
    <dgm:pt modelId="{B2428B04-C508-4555-99AC-01E6FB77D0D8}" type="sibTrans" cxnId="{022AEA28-10B3-48F4-89B5-C883E9A3279A}">
      <dgm:prSet/>
      <dgm:spPr/>
      <dgm:t>
        <a:bodyPr/>
        <a:lstStyle/>
        <a:p>
          <a:endParaRPr lang="zh-TW" altLang="en-US"/>
        </a:p>
      </dgm:t>
    </dgm:pt>
    <dgm:pt modelId="{C037CEB4-673C-4520-996C-4F02A98A29B7}" type="pres">
      <dgm:prSet presAssocID="{91361088-5991-4F39-B5E3-93AB7D37A7BD}" presName="compositeShape" presStyleCnt="0">
        <dgm:presLayoutVars>
          <dgm:chMax val="9"/>
          <dgm:dir/>
          <dgm:resizeHandles val="exact"/>
        </dgm:presLayoutVars>
      </dgm:prSet>
      <dgm:spPr/>
      <dgm:t>
        <a:bodyPr/>
        <a:lstStyle/>
        <a:p>
          <a:endParaRPr lang="zh-TW" altLang="en-US"/>
        </a:p>
      </dgm:t>
    </dgm:pt>
    <dgm:pt modelId="{7872D441-E8A0-4A96-AEC8-2623B6A71F91}" type="pres">
      <dgm:prSet presAssocID="{91361088-5991-4F39-B5E3-93AB7D37A7BD}" presName="triangle1" presStyleLbl="node1" presStyleIdx="0" presStyleCnt="4" custLinFactNeighborX="1596">
        <dgm:presLayoutVars>
          <dgm:bulletEnabled val="1"/>
        </dgm:presLayoutVars>
      </dgm:prSet>
      <dgm:spPr/>
      <dgm:t>
        <a:bodyPr/>
        <a:lstStyle/>
        <a:p>
          <a:endParaRPr lang="zh-TW" altLang="en-US"/>
        </a:p>
      </dgm:t>
    </dgm:pt>
    <dgm:pt modelId="{01ABF735-27C7-4040-87DD-9CF47110CBCA}" type="pres">
      <dgm:prSet presAssocID="{91361088-5991-4F39-B5E3-93AB7D37A7BD}" presName="triangle2" presStyleLbl="node1" presStyleIdx="1" presStyleCnt="4" custLinFactNeighborX="1596">
        <dgm:presLayoutVars>
          <dgm:bulletEnabled val="1"/>
        </dgm:presLayoutVars>
      </dgm:prSet>
      <dgm:spPr/>
      <dgm:t>
        <a:bodyPr/>
        <a:lstStyle/>
        <a:p>
          <a:endParaRPr lang="zh-TW" altLang="en-US"/>
        </a:p>
      </dgm:t>
    </dgm:pt>
    <dgm:pt modelId="{1988BA89-AC0C-46AF-863A-2FCD2C75FBC2}" type="pres">
      <dgm:prSet presAssocID="{91361088-5991-4F39-B5E3-93AB7D37A7BD}" presName="triangle3" presStyleLbl="node1" presStyleIdx="2" presStyleCnt="4" custLinFactNeighborX="1596">
        <dgm:presLayoutVars>
          <dgm:bulletEnabled val="1"/>
        </dgm:presLayoutVars>
      </dgm:prSet>
      <dgm:spPr/>
      <dgm:t>
        <a:bodyPr/>
        <a:lstStyle/>
        <a:p>
          <a:endParaRPr lang="zh-TW" altLang="en-US"/>
        </a:p>
      </dgm:t>
    </dgm:pt>
    <dgm:pt modelId="{80D67910-0A7F-45C6-A7C0-AA087FB45EEA}" type="pres">
      <dgm:prSet presAssocID="{91361088-5991-4F39-B5E3-93AB7D37A7BD}" presName="triangle4" presStyleLbl="node1" presStyleIdx="3" presStyleCnt="4" custLinFactNeighborX="1596">
        <dgm:presLayoutVars>
          <dgm:bulletEnabled val="1"/>
        </dgm:presLayoutVars>
      </dgm:prSet>
      <dgm:spPr/>
      <dgm:t>
        <a:bodyPr/>
        <a:lstStyle/>
        <a:p>
          <a:endParaRPr lang="zh-TW" altLang="en-US"/>
        </a:p>
      </dgm:t>
    </dgm:pt>
  </dgm:ptLst>
  <dgm:cxnLst>
    <dgm:cxn modelId="{CF2F0382-C72C-401C-A812-F61053BA7AE8}" srcId="{91361088-5991-4F39-B5E3-93AB7D37A7BD}" destId="{4117FB7C-4CF4-4EE7-820D-8FFA4E5FE3B8}" srcOrd="2" destOrd="0" parTransId="{D6C07287-8B42-4BF4-A5BA-99572299EC0E}" sibTransId="{61ABDF7C-549A-43A7-AF3C-994743719545}"/>
    <dgm:cxn modelId="{CBFCB9CE-8278-45B2-9ED2-0FBF18C53694}" type="presOf" srcId="{91361088-5991-4F39-B5E3-93AB7D37A7BD}" destId="{C037CEB4-673C-4520-996C-4F02A98A29B7}" srcOrd="0" destOrd="0" presId="urn:microsoft.com/office/officeart/2005/8/layout/pyramid4"/>
    <dgm:cxn modelId="{7788AFD4-88CE-4928-BE30-1E057E00943B}" srcId="{91361088-5991-4F39-B5E3-93AB7D37A7BD}" destId="{D0703661-A270-439D-981F-7AEC23D6E352}" srcOrd="1" destOrd="0" parTransId="{1D750E97-097C-4DBB-80FB-2924F7821B6D}" sibTransId="{850E63C0-4356-487C-B4E7-95A4D35EA851}"/>
    <dgm:cxn modelId="{4B7EAF63-909C-4ECB-8055-0232788B2D03}" type="presOf" srcId="{4117FB7C-4CF4-4EE7-820D-8FFA4E5FE3B8}" destId="{1988BA89-AC0C-46AF-863A-2FCD2C75FBC2}" srcOrd="0" destOrd="0" presId="urn:microsoft.com/office/officeart/2005/8/layout/pyramid4"/>
    <dgm:cxn modelId="{022AEA28-10B3-48F4-89B5-C883E9A3279A}" srcId="{91361088-5991-4F39-B5E3-93AB7D37A7BD}" destId="{D1B63413-E70D-401A-BB17-9CF795F5E094}" srcOrd="3" destOrd="0" parTransId="{4F4D7492-80EE-4774-A2F4-25B422E534AF}" sibTransId="{B2428B04-C508-4555-99AC-01E6FB77D0D8}"/>
    <dgm:cxn modelId="{862BDE11-82B8-4FD8-B63B-82EB47C6D893}" type="presOf" srcId="{4AE7D84B-348E-496B-B021-5243CB77B625}" destId="{7872D441-E8A0-4A96-AEC8-2623B6A71F91}" srcOrd="0" destOrd="0" presId="urn:microsoft.com/office/officeart/2005/8/layout/pyramid4"/>
    <dgm:cxn modelId="{076D5CE6-3B0F-4FA7-859F-F7DD6829134B}" srcId="{91361088-5991-4F39-B5E3-93AB7D37A7BD}" destId="{4AE7D84B-348E-496B-B021-5243CB77B625}" srcOrd="0" destOrd="0" parTransId="{41A4FC63-E648-476E-A19E-D52AEC899677}" sibTransId="{1B168167-CF9F-4324-A3E1-5BB727FF682B}"/>
    <dgm:cxn modelId="{D32BF23D-B211-4A9A-A30E-3673D712FC4B}" type="presOf" srcId="{D1B63413-E70D-401A-BB17-9CF795F5E094}" destId="{80D67910-0A7F-45C6-A7C0-AA087FB45EEA}" srcOrd="0" destOrd="0" presId="urn:microsoft.com/office/officeart/2005/8/layout/pyramid4"/>
    <dgm:cxn modelId="{914E41AC-A50C-4A0F-8ADE-DA1D0985FAD8}" type="presOf" srcId="{D0703661-A270-439D-981F-7AEC23D6E352}" destId="{01ABF735-27C7-4040-87DD-9CF47110CBCA}" srcOrd="0" destOrd="0" presId="urn:microsoft.com/office/officeart/2005/8/layout/pyramid4"/>
    <dgm:cxn modelId="{A33F38E2-DCCD-4DEB-AE88-EFB0D5F99A08}" type="presParOf" srcId="{C037CEB4-673C-4520-996C-4F02A98A29B7}" destId="{7872D441-E8A0-4A96-AEC8-2623B6A71F91}" srcOrd="0" destOrd="0" presId="urn:microsoft.com/office/officeart/2005/8/layout/pyramid4"/>
    <dgm:cxn modelId="{A04DDCED-839D-4B60-A283-79659C9003D5}" type="presParOf" srcId="{C037CEB4-673C-4520-996C-4F02A98A29B7}" destId="{01ABF735-27C7-4040-87DD-9CF47110CBCA}" srcOrd="1" destOrd="0" presId="urn:microsoft.com/office/officeart/2005/8/layout/pyramid4"/>
    <dgm:cxn modelId="{E49D98FC-039D-40EC-AFB6-5CC61F66E935}" type="presParOf" srcId="{C037CEB4-673C-4520-996C-4F02A98A29B7}" destId="{1988BA89-AC0C-46AF-863A-2FCD2C75FBC2}" srcOrd="2" destOrd="0" presId="urn:microsoft.com/office/officeart/2005/8/layout/pyramid4"/>
    <dgm:cxn modelId="{30D212A9-FB67-4D1D-9758-419AF2D570E4}" type="presParOf" srcId="{C037CEB4-673C-4520-996C-4F02A98A29B7}" destId="{80D67910-0A7F-45C6-A7C0-AA087FB45EEA}"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D441-E8A0-4A96-AEC8-2623B6A71F91}">
      <dsp:nvSpPr>
        <dsp:cNvPr id="0" name=""/>
        <dsp:cNvSpPr/>
      </dsp:nvSpPr>
      <dsp:spPr>
        <a:xfrm>
          <a:off x="480839" y="207476"/>
          <a:ext cx="931932" cy="931932"/>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TW" altLang="en-US" sz="900" b="1" kern="1200" dirty="0">
              <a:solidFill>
                <a:schemeClr val="bg1"/>
              </a:solidFill>
              <a:latin typeface="微軟正黑體" pitchFamily="34" charset="-120"/>
              <a:ea typeface="微軟正黑體" pitchFamily="34" charset="-120"/>
            </a:rPr>
            <a:t>校共同必修</a:t>
          </a:r>
        </a:p>
      </dsp:txBody>
      <dsp:txXfrm>
        <a:off x="713822" y="673442"/>
        <a:ext cx="465966" cy="465966"/>
      </dsp:txXfrm>
    </dsp:sp>
    <dsp:sp modelId="{01ABF735-27C7-4040-87DD-9CF47110CBCA}">
      <dsp:nvSpPr>
        <dsp:cNvPr id="0" name=""/>
        <dsp:cNvSpPr/>
      </dsp:nvSpPr>
      <dsp:spPr>
        <a:xfrm>
          <a:off x="14873" y="1139408"/>
          <a:ext cx="931932" cy="931932"/>
        </a:xfrm>
        <a:prstGeom prst="triangl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TW" altLang="en-US" sz="900" b="1" kern="1200" dirty="0">
              <a:solidFill>
                <a:schemeClr val="bg1"/>
              </a:solidFill>
              <a:latin typeface="微軟正黑體" pitchFamily="34" charset="-120"/>
              <a:ea typeface="微軟正黑體" pitchFamily="34" charset="-120"/>
            </a:rPr>
            <a:t>系必修</a:t>
          </a:r>
        </a:p>
      </dsp:txBody>
      <dsp:txXfrm>
        <a:off x="247856" y="1605374"/>
        <a:ext cx="465966" cy="465966"/>
      </dsp:txXfrm>
    </dsp:sp>
    <dsp:sp modelId="{1988BA89-AC0C-46AF-863A-2FCD2C75FBC2}">
      <dsp:nvSpPr>
        <dsp:cNvPr id="0" name=""/>
        <dsp:cNvSpPr/>
      </dsp:nvSpPr>
      <dsp:spPr>
        <a:xfrm rot="10800000">
          <a:off x="480839" y="1139408"/>
          <a:ext cx="931932" cy="931932"/>
        </a:xfrm>
        <a:prstGeom prst="triangle">
          <a:avLst/>
        </a:prstGeom>
        <a:solidFill>
          <a:srgbClr val="00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TW" altLang="en-US" sz="900" b="1" kern="1200" dirty="0">
              <a:solidFill>
                <a:schemeClr val="bg1"/>
              </a:solidFill>
              <a:latin typeface="微軟正黑體" pitchFamily="34" charset="-120"/>
              <a:ea typeface="微軟正黑體" pitchFamily="34" charset="-120"/>
            </a:rPr>
            <a:t>院必修</a:t>
          </a:r>
        </a:p>
      </dsp:txBody>
      <dsp:txXfrm rot="10800000">
        <a:off x="713822" y="1139408"/>
        <a:ext cx="465966" cy="465966"/>
      </dsp:txXfrm>
    </dsp:sp>
    <dsp:sp modelId="{80D67910-0A7F-45C6-A7C0-AA087FB45EEA}">
      <dsp:nvSpPr>
        <dsp:cNvPr id="0" name=""/>
        <dsp:cNvSpPr/>
      </dsp:nvSpPr>
      <dsp:spPr>
        <a:xfrm>
          <a:off x="931932" y="1139408"/>
          <a:ext cx="931932" cy="931932"/>
        </a:xfrm>
        <a:prstGeom prst="triangl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zh-TW" altLang="en-US" sz="900" b="1" kern="1200" dirty="0">
              <a:solidFill>
                <a:schemeClr val="bg1"/>
              </a:solidFill>
              <a:latin typeface="微軟正黑體" pitchFamily="34" charset="-120"/>
              <a:ea typeface="微軟正黑體" pitchFamily="34" charset="-120"/>
            </a:rPr>
            <a:t>選修</a:t>
          </a:r>
        </a:p>
      </dsp:txBody>
      <dsp:txXfrm>
        <a:off x="1164915" y="1605374"/>
        <a:ext cx="465966" cy="4659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7723CFC-3238-49BF-880F-7DDD7A5A1D6E}" type="datetimeFigureOut">
              <a:rPr lang="zh-TW" altLang="en-US" smtClean="0"/>
              <a:t>2021/8/5</a:t>
            </a:fld>
            <a:endParaRPr lang="zh-TW" altLang="en-US"/>
          </a:p>
        </p:txBody>
      </p:sp>
      <p:sp>
        <p:nvSpPr>
          <p:cNvPr id="4" name="頁尾版面配置區 3"/>
          <p:cNvSpPr>
            <a:spLocks noGrp="1"/>
          </p:cNvSpPr>
          <p:nvPr>
            <p:ph type="ftr" sz="quarter" idx="2"/>
          </p:nvPr>
        </p:nvSpPr>
        <p:spPr>
          <a:xfrm>
            <a:off x="0" y="9429751"/>
            <a:ext cx="2946400"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1"/>
            <a:ext cx="2946400" cy="498475"/>
          </a:xfrm>
          <a:prstGeom prst="rect">
            <a:avLst/>
          </a:prstGeom>
        </p:spPr>
        <p:txBody>
          <a:bodyPr vert="horz" lIns="91440" tIns="45720" rIns="91440" bIns="45720" rtlCol="0" anchor="b"/>
          <a:lstStyle>
            <a:lvl1pPr algn="r">
              <a:defRPr sz="1200"/>
            </a:lvl1pPr>
          </a:lstStyle>
          <a:p>
            <a:fld id="{B3FC7BCC-2938-4C1B-88CC-6DB120A0F638}" type="slidenum">
              <a:rPr lang="zh-TW" altLang="en-US" smtClean="0"/>
              <a:t>‹#›</a:t>
            </a:fld>
            <a:endParaRPr lang="zh-TW" altLang="en-US"/>
          </a:p>
        </p:txBody>
      </p:sp>
    </p:spTree>
    <p:extLst>
      <p:ext uri="{BB962C8B-B14F-4D97-AF65-F5344CB8AC3E}">
        <p14:creationId xmlns:p14="http://schemas.microsoft.com/office/powerpoint/2010/main" val="242171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50C9A83-A353-4A6A-B306-B30BC0D3A53D}"/>
              </a:ext>
            </a:extLst>
          </p:cNvPr>
          <p:cNvSpPr>
            <a:spLocks noGrp="1"/>
          </p:cNvSpPr>
          <p:nvPr>
            <p:ph type="hdr" sz="quarter"/>
          </p:nvPr>
        </p:nvSpPr>
        <p:spPr>
          <a:xfrm>
            <a:off x="0" y="1"/>
            <a:ext cx="2946400" cy="495300"/>
          </a:xfrm>
          <a:prstGeom prst="rect">
            <a:avLst/>
          </a:prstGeom>
        </p:spPr>
        <p:txBody>
          <a:bodyPr vert="horz" lIns="91440" tIns="45720" rIns="91440" bIns="45720" rtlCol="0"/>
          <a:lstStyle>
            <a:lvl1pPr algn="l" eaLnBrk="1" hangingPunct="1">
              <a:defRPr sz="1200">
                <a:latin typeface="Arial" pitchFamily="34" charset="0"/>
                <a:ea typeface="新細明體" panose="02020500000000000000"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C5F6C7F9-A903-4EA4-BB71-93C56A0B7E52}"/>
              </a:ext>
            </a:extLst>
          </p:cNvPr>
          <p:cNvSpPr>
            <a:spLocks noGrp="1"/>
          </p:cNvSpPr>
          <p:nvPr>
            <p:ph type="dt" idx="1"/>
          </p:nvPr>
        </p:nvSpPr>
        <p:spPr>
          <a:xfrm>
            <a:off x="3849688" y="1"/>
            <a:ext cx="2946400" cy="495300"/>
          </a:xfrm>
          <a:prstGeom prst="rect">
            <a:avLst/>
          </a:prstGeom>
        </p:spPr>
        <p:txBody>
          <a:bodyPr vert="horz" lIns="91440" tIns="45720" rIns="91440" bIns="45720" rtlCol="0"/>
          <a:lstStyle>
            <a:lvl1pPr algn="r" eaLnBrk="1" hangingPunct="1">
              <a:defRPr sz="1200">
                <a:latin typeface="Arial" pitchFamily="34" charset="0"/>
                <a:ea typeface="新細明體" panose="02020500000000000000" pitchFamily="18" charset="-120"/>
              </a:defRPr>
            </a:lvl1pPr>
          </a:lstStyle>
          <a:p>
            <a:pPr>
              <a:defRPr/>
            </a:pPr>
            <a:fld id="{560C1998-78B1-494D-B516-0F21BD994F02}" type="datetimeFigureOut">
              <a:rPr lang="zh-TW" altLang="en-US"/>
              <a:pPr>
                <a:defRPr/>
              </a:pPr>
              <a:t>2021/8/5</a:t>
            </a:fld>
            <a:endParaRPr lang="zh-TW" altLang="en-US"/>
          </a:p>
        </p:txBody>
      </p:sp>
      <p:sp>
        <p:nvSpPr>
          <p:cNvPr id="4" name="投影片圖像版面配置區 3">
            <a:extLst>
              <a:ext uri="{FF2B5EF4-FFF2-40B4-BE49-F238E27FC236}">
                <a16:creationId xmlns:a16="http://schemas.microsoft.com/office/drawing/2014/main" id="{E7D3DB0C-EA80-47E8-B9A3-39FC346A77E2}"/>
              </a:ext>
            </a:extLst>
          </p:cNvPr>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EF7C271A-6DFB-4F0F-AB56-756914EB8C4E}"/>
              </a:ext>
            </a:extLst>
          </p:cNvPr>
          <p:cNvSpPr>
            <a:spLocks noGrp="1"/>
          </p:cNvSpPr>
          <p:nvPr>
            <p:ph type="body" sz="quarter" idx="3"/>
          </p:nvPr>
        </p:nvSpPr>
        <p:spPr>
          <a:xfrm>
            <a:off x="679450" y="4716464"/>
            <a:ext cx="5438775" cy="4467225"/>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97157C93-7312-4F1E-B1D0-BABA2FA1D5F6}"/>
              </a:ext>
            </a:extLst>
          </p:cNvPr>
          <p:cNvSpPr>
            <a:spLocks noGrp="1"/>
          </p:cNvSpPr>
          <p:nvPr>
            <p:ph type="ftr" sz="quarter" idx="4"/>
          </p:nvPr>
        </p:nvSpPr>
        <p:spPr>
          <a:xfrm>
            <a:off x="0" y="9431338"/>
            <a:ext cx="2946400" cy="495300"/>
          </a:xfrm>
          <a:prstGeom prst="rect">
            <a:avLst/>
          </a:prstGeom>
        </p:spPr>
        <p:txBody>
          <a:bodyPr vert="horz" lIns="91440" tIns="45720" rIns="91440" bIns="45720" rtlCol="0" anchor="b"/>
          <a:lstStyle>
            <a:lvl1pPr algn="l" eaLnBrk="1" hangingPunct="1">
              <a:defRPr sz="1200">
                <a:latin typeface="Arial" pitchFamily="34" charset="0"/>
                <a:ea typeface="新細明體" panose="02020500000000000000" pitchFamily="18"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282C1402-9083-4460-8666-0C6B8150BCD2}"/>
              </a:ext>
            </a:extLst>
          </p:cNvPr>
          <p:cNvSpPr>
            <a:spLocks noGrp="1"/>
          </p:cNvSpPr>
          <p:nvPr>
            <p:ph type="sldNum" sz="quarter" idx="5"/>
          </p:nvPr>
        </p:nvSpPr>
        <p:spPr>
          <a:xfrm>
            <a:off x="3849688" y="9431338"/>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0AC148-7F95-4C80-9242-BF43AD2773B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mtClean="0"/>
              <a:t>各位大一新鮮人大家好</a:t>
            </a:r>
            <a:r>
              <a:rPr lang="en-US" altLang="zh-TW" smtClean="0"/>
              <a:t>~</a:t>
            </a:r>
            <a:endParaRPr lang="zh-TW" altLang="zh-TW" smtClean="0"/>
          </a:p>
          <a:p>
            <a:r>
              <a:rPr lang="zh-TW" altLang="zh-TW" smtClean="0"/>
              <a:t>教務處課程及教學組要來向大家介紹與同學們大學四年間息息相關的「選課」</a:t>
            </a:r>
          </a:p>
        </p:txBody>
      </p:sp>
      <p:sp>
        <p:nvSpPr>
          <p:cNvPr id="41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1057A7E-F825-4DA1-B0BF-000F298EB80D}" type="slidenum">
              <a:rPr lang="zh-TW" altLang="en-US" smtClean="0"/>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b="1" smtClean="0">
                <a:solidFill>
                  <a:srgbClr val="FF0000"/>
                </a:solidFill>
                <a:latin typeface="微軟正黑體" panose="020B0604030504040204" pitchFamily="34" charset="-120"/>
                <a:ea typeface="微軟正黑體" panose="020B0604030504040204" pitchFamily="34" charset="-120"/>
              </a:rPr>
              <a:t>加退選期間，人數已滿課程，可由任課教師或系所承辦人提供同學授權碼選課</a:t>
            </a:r>
            <a:r>
              <a:rPr lang="zh-TW" altLang="en-US" smtClean="0"/>
              <a:t>。</a:t>
            </a:r>
            <a:endParaRPr lang="zh-TW" altLang="zh-TW" sz="1100" b="1" smtClean="0">
              <a:latin typeface="微軟正黑體" panose="020B0604030504040204" pitchFamily="34" charset="-120"/>
              <a:ea typeface="微軟正黑體" panose="020B0604030504040204" pitchFamily="34" charset="-120"/>
            </a:endParaRPr>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043DA0-DF95-4E82-9514-3D21DE952387}" type="slidenum">
              <a:rPr lang="zh-TW" altLang="en-US" smtClean="0"/>
              <a:pPr/>
              <a:t>15</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smtClean="0">
                <a:solidFill>
                  <a:srgbClr val="FF0000"/>
                </a:solidFill>
                <a:latin typeface="微軟正黑體" panose="020B0604030504040204" pitchFamily="34" charset="-120"/>
                <a:ea typeface="微軟正黑體" panose="020B0604030504040204" pitchFamily="34" charset="-120"/>
              </a:rPr>
              <a:t>在網路選課系統「</a:t>
            </a:r>
            <a:r>
              <a:rPr lang="zh-TW" altLang="zh-TW" b="1" smtClean="0">
                <a:solidFill>
                  <a:srgbClr val="FF0000"/>
                </a:solidFill>
                <a:latin typeface="微軟正黑體" panose="020B0604030504040204" pitchFamily="34" charset="-120"/>
                <a:ea typeface="微軟正黑體" panose="020B0604030504040204" pitchFamily="34" charset="-120"/>
              </a:rPr>
              <a:t>授權碼</a:t>
            </a:r>
            <a:r>
              <a:rPr lang="zh-TW" altLang="en-US" b="1" smtClean="0">
                <a:solidFill>
                  <a:srgbClr val="FF0000"/>
                </a:solidFill>
                <a:latin typeface="微軟正黑體" panose="020B0604030504040204" pitchFamily="34" charset="-120"/>
                <a:ea typeface="微軟正黑體" panose="020B0604030504040204" pitchFamily="34" charset="-120"/>
              </a:rPr>
              <a:t>選課」依指示，</a:t>
            </a:r>
            <a:r>
              <a:rPr lang="zh-TW" altLang="zh-TW" b="1" smtClean="0">
                <a:solidFill>
                  <a:srgbClr val="FF0000"/>
                </a:solidFill>
                <a:latin typeface="微軟正黑體" panose="020B0604030504040204" pitchFamily="34" charset="-120"/>
                <a:ea typeface="微軟正黑體" panose="020B0604030504040204" pitchFamily="34" charset="-120"/>
              </a:rPr>
              <a:t>按</a:t>
            </a:r>
            <a:r>
              <a:rPr lang="zh-TW" altLang="en-US" b="1" smtClean="0">
                <a:solidFill>
                  <a:srgbClr val="FF0000"/>
                </a:solidFill>
                <a:latin typeface="微軟正黑體" panose="020B0604030504040204" pitchFamily="34" charset="-120"/>
                <a:ea typeface="微軟正黑體" panose="020B0604030504040204" pitchFamily="34" charset="-120"/>
              </a:rPr>
              <a:t>“</a:t>
            </a:r>
            <a:r>
              <a:rPr lang="zh-TW" altLang="zh-TW" b="1" smtClean="0">
                <a:solidFill>
                  <a:srgbClr val="FF0000"/>
                </a:solidFill>
                <a:latin typeface="微軟正黑體" panose="020B0604030504040204" pitchFamily="34" charset="-120"/>
                <a:ea typeface="微軟正黑體" panose="020B0604030504040204" pitchFamily="34" charset="-120"/>
              </a:rPr>
              <a:t>確認送出</a:t>
            </a:r>
            <a:r>
              <a:rPr lang="zh-TW" altLang="en-US" b="1" smtClean="0">
                <a:solidFill>
                  <a:srgbClr val="FF0000"/>
                </a:solidFill>
                <a:latin typeface="微軟正黑體" panose="020B0604030504040204" pitchFamily="34" charset="-120"/>
                <a:ea typeface="微軟正黑體" panose="020B0604030504040204" pitchFamily="34" charset="-120"/>
              </a:rPr>
              <a:t>” 就可以完成</a:t>
            </a:r>
            <a:r>
              <a:rPr lang="zh-TW" altLang="zh-TW" b="1" smtClean="0">
                <a:solidFill>
                  <a:srgbClr val="FF0000"/>
                </a:solidFill>
                <a:latin typeface="微軟正黑體" panose="020B0604030504040204" pitchFamily="34" charset="-120"/>
                <a:ea typeface="微軟正黑體" panose="020B0604030504040204" pitchFamily="34" charset="-120"/>
              </a:rPr>
              <a:t>選課</a:t>
            </a:r>
            <a:r>
              <a:rPr lang="zh-TW" altLang="en-US" b="1" smtClean="0">
                <a:solidFill>
                  <a:srgbClr val="FF0000"/>
                </a:solidFill>
                <a:latin typeface="微軟正黑體" panose="020B0604030504040204" pitchFamily="34" charset="-120"/>
                <a:ea typeface="微軟正黑體" panose="020B0604030504040204" pitchFamily="34" charset="-120"/>
              </a:rPr>
              <a:t>。</a:t>
            </a:r>
            <a:endParaRPr lang="zh-TW" altLang="zh-TW" b="1" smtClean="0">
              <a:latin typeface="微軟正黑體" panose="020B0604030504040204" pitchFamily="34" charset="-120"/>
              <a:ea typeface="微軟正黑體" panose="020B0604030504040204" pitchFamily="34" charset="-120"/>
            </a:endParaRPr>
          </a:p>
        </p:txBody>
      </p:sp>
      <p:sp>
        <p:nvSpPr>
          <p:cNvPr id="29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0FD1D62-9EA2-4E40-B4A8-D1CC890688E0}" type="slidenum">
              <a:rPr lang="zh-TW" altLang="en-US" smtClean="0"/>
              <a:pPr/>
              <a:t>16</a:t>
            </a:fld>
            <a:endParaRPr lang="zh-TW" altLang="en-US" smtClean="0"/>
          </a:p>
        </p:txBody>
      </p:sp>
    </p:spTree>
    <p:extLst>
      <p:ext uri="{BB962C8B-B14F-4D97-AF65-F5344CB8AC3E}">
        <p14:creationId xmlns:p14="http://schemas.microsoft.com/office/powerpoint/2010/main" val="306576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smtClean="0">
                <a:latin typeface="微軟正黑體" panose="020B0604030504040204" pitchFamily="34" charset="-120"/>
                <a:ea typeface="微軟正黑體" panose="020B0604030504040204" pitchFamily="34" charset="-120"/>
              </a:rPr>
              <a:t>「</a:t>
            </a:r>
            <a:r>
              <a:rPr lang="zh-TW" altLang="en-US" b="1" smtClean="0">
                <a:solidFill>
                  <a:srgbClr val="C00000"/>
                </a:solidFill>
                <a:latin typeface="微軟正黑體" panose="020B0604030504040204" pitchFamily="34" charset="-120"/>
                <a:ea typeface="微軟正黑體" panose="020B0604030504040204" pitchFamily="34" charset="-120"/>
              </a:rPr>
              <a:t>能力分班課程</a:t>
            </a:r>
            <a:r>
              <a:rPr lang="zh-TW" altLang="en-US" b="1" smtClean="0">
                <a:latin typeface="微軟正黑體" panose="020B0604030504040204" pitchFamily="34" charset="-120"/>
                <a:ea typeface="微軟正黑體" panose="020B0604030504040204" pitchFamily="34" charset="-120"/>
              </a:rPr>
              <a:t>」不提供線上選課。</a:t>
            </a:r>
            <a:endParaRPr lang="en-US" altLang="zh-TW" b="1" smtClean="0">
              <a:latin typeface="微軟正黑體" panose="020B0604030504040204" pitchFamily="34" charset="-120"/>
              <a:ea typeface="微軟正黑體" panose="020B0604030504040204" pitchFamily="34" charset="-120"/>
            </a:endParaRPr>
          </a:p>
          <a:p>
            <a:r>
              <a:rPr lang="zh-TW" altLang="zh-TW" b="1" smtClean="0"/>
              <a:t>舉例來說：「會計學」的「開課班級」是「管理學院一」，如果有選課需求，請到管理學院辦公室辦理。</a:t>
            </a:r>
            <a:endParaRPr lang="zh-TW" altLang="zh-TW" smtClean="0"/>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0424147-F026-48E6-ABA2-B9B9337B344A}" type="slidenum">
              <a:rPr lang="zh-TW" altLang="en-US" smtClean="0"/>
              <a:pPr/>
              <a:t>18</a:t>
            </a:fld>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9B68D98-D2F5-4E47-862F-E1A6F9835ECD}" type="slidenum">
              <a:rPr lang="zh-TW" altLang="en-US" smtClean="0"/>
              <a:pPr/>
              <a:t>22</a:t>
            </a:fld>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b="1" dirty="0"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83458E5-DFD9-420F-A775-4F78C7B7957C}" type="slidenum">
              <a:rPr lang="zh-TW" altLang="en-US" smtClean="0"/>
              <a:pPr/>
              <a:t>23</a:t>
            </a:fld>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b="1" dirty="0" smtClean="0"/>
              <a:t>各學制每學期的應修學分數上下限規定：</a:t>
            </a:r>
            <a:endParaRPr lang="zh-TW" altLang="zh-TW" dirty="0" smtClean="0"/>
          </a:p>
          <a:p>
            <a:r>
              <a:rPr lang="zh-TW" altLang="zh-TW" b="1" dirty="0" smtClean="0"/>
              <a:t>不得衝堂、新生不能超修、選課學分要達下限，</a:t>
            </a:r>
            <a:endParaRPr lang="zh-TW" altLang="zh-TW" dirty="0" smtClean="0"/>
          </a:p>
          <a:p>
            <a:r>
              <a:rPr lang="zh-TW" altLang="zh-TW" b="1" dirty="0" smtClean="0"/>
              <a:t>大學部新生下限是</a:t>
            </a:r>
            <a:r>
              <a:rPr lang="en-US" altLang="zh-TW" b="1" dirty="0" smtClean="0"/>
              <a:t>16</a:t>
            </a:r>
            <a:r>
              <a:rPr lang="zh-TW" altLang="zh-TW" b="1" dirty="0" smtClean="0"/>
              <a:t>學分，所以網路加選，一定要加到</a:t>
            </a:r>
            <a:r>
              <a:rPr lang="en-US" altLang="zh-TW" b="1" dirty="0" smtClean="0"/>
              <a:t>16</a:t>
            </a:r>
            <a:r>
              <a:rPr lang="zh-TW" altLang="zh-TW" b="1" dirty="0" smtClean="0"/>
              <a:t>學分，選課系統才可以儲存。</a:t>
            </a:r>
            <a:endParaRPr lang="zh-TW" altLang="zh-TW" dirty="0"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BB14E6F-D544-41C2-898D-89D4E347A4A6}" type="slidenum">
              <a:rPr lang="zh-TW" altLang="en-US" smtClean="0"/>
              <a:pPr/>
              <a:t>24</a:t>
            </a:fld>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dirty="0" smtClean="0"/>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0D5C15C-3D70-4FE9-A884-C69C8A056A33}" type="slidenum">
              <a:rPr lang="zh-TW" altLang="en-US" smtClean="0"/>
              <a:pPr/>
              <a:t>25</a:t>
            </a:fld>
            <a:endParaRPr lang="zh-TW" altLang="en-US" smtClean="0"/>
          </a:p>
        </p:txBody>
      </p:sp>
    </p:spTree>
    <p:extLst>
      <p:ext uri="{BB962C8B-B14F-4D97-AF65-F5344CB8AC3E}">
        <p14:creationId xmlns:p14="http://schemas.microsoft.com/office/powerpoint/2010/main" val="556084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b="1" smtClean="0"/>
              <a:t>校內的課程，怎麼查：請登入單一入口服務網</a:t>
            </a:r>
            <a:r>
              <a:rPr lang="en-US" altLang="zh-TW" smtClean="0">
                <a:sym typeface="Segoe UI Emoji" panose="020B0502040204020203" pitchFamily="34" charset="0"/>
              </a:rPr>
              <a:t>→</a:t>
            </a:r>
            <a:r>
              <a:rPr lang="zh-TW" altLang="zh-TW" b="1" smtClean="0"/>
              <a:t>點擊「課程資訊」</a:t>
            </a:r>
            <a:r>
              <a:rPr lang="en-US" altLang="zh-TW" smtClean="0">
                <a:sym typeface="Segoe UI Emoji" panose="020B0502040204020203" pitchFamily="34" charset="0"/>
              </a:rPr>
              <a:t>→</a:t>
            </a:r>
            <a:r>
              <a:rPr lang="zh-TW" altLang="zh-TW" b="1" smtClean="0"/>
              <a:t>再點擊「課程查詢」</a:t>
            </a:r>
            <a:endParaRPr lang="zh-TW" altLang="zh-TW" smtClean="0"/>
          </a:p>
          <a:p>
            <a:endParaRPr lang="zh-TW"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9606319-1C6F-40D4-AF9B-45A6367926B7}" type="slidenum">
              <a:rPr lang="zh-TW" altLang="en-US" smtClean="0"/>
              <a:pPr/>
              <a:t>26</a:t>
            </a:fld>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dirty="0" smtClean="0"/>
          </a:p>
        </p:txBody>
      </p:sp>
      <p:sp>
        <p:nvSpPr>
          <p:cNvPr id="39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D18B0A4-EDBB-4989-B5EC-40CB01B52A27}" type="slidenum">
              <a:rPr lang="zh-TW" altLang="en-US" smtClean="0"/>
              <a:pPr/>
              <a:t>27</a:t>
            </a:fld>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endParaRPr lang="zh-TW" altLang="zh-TW" b="1" kern="0" dirty="0" smtClean="0">
              <a:solidFill>
                <a:srgbClr val="002060"/>
              </a:solidFill>
              <a:latin typeface="微軟正黑體" pitchFamily="34" charset="-120"/>
              <a:ea typeface="微軟正黑體" pitchFamily="34" charset="-120"/>
            </a:endParaRPr>
          </a:p>
          <a:p>
            <a:pPr>
              <a:defRPr/>
            </a:pPr>
            <a:endParaRPr lang="zh-TW" altLang="en-US" dirty="0"/>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B688F66-C49E-4B27-BD5C-D90BE721E25A}" type="slidenum">
              <a:rPr lang="zh-TW" altLang="en-US" smtClean="0"/>
              <a:pPr/>
              <a:t>28</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mtClean="0"/>
              <a:t>點「選課操作手冊」，裡面都有詳細的操作步驟</a:t>
            </a:r>
            <a:r>
              <a:rPr lang="zh-TW" altLang="en-US" smtClean="0"/>
              <a:t>和路徑</a:t>
            </a:r>
            <a:endParaRPr lang="zh-TW" altLang="zh-TW" smtClean="0"/>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3F47E89-6031-429B-9CAF-36D8B64F5F1B}" type="slidenum">
              <a:rPr lang="zh-TW" altLang="en-US" smtClean="0"/>
              <a:pPr/>
              <a:t>3</a:t>
            </a:fld>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dirty="0"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5740723-FD00-44C2-BC07-3375AA832AFE}" type="slidenum">
              <a:rPr lang="zh-TW" altLang="en-US" smtClean="0"/>
              <a:pPr/>
              <a:t>30</a:t>
            </a:fld>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AD3E42E-3712-4C6A-AAD6-3975E849AEFC}" type="slidenum">
              <a:rPr lang="zh-TW" altLang="en-US" smtClean="0"/>
              <a:pPr/>
              <a:t>31</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88900" y="744538"/>
            <a:ext cx="6619875" cy="372427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90AC148-7F95-4C80-9242-BF43AD2773BE}" type="slidenum">
              <a:rPr lang="zh-TW" altLang="en-US" smtClean="0"/>
              <a:pPr>
                <a:defRPr/>
              </a:pPr>
              <a:t>4</a:t>
            </a:fld>
            <a:endParaRPr lang="zh-TW" altLang="en-US"/>
          </a:p>
        </p:txBody>
      </p:sp>
    </p:spTree>
    <p:extLst>
      <p:ext uri="{BB962C8B-B14F-4D97-AF65-F5344CB8AC3E}">
        <p14:creationId xmlns:p14="http://schemas.microsoft.com/office/powerpoint/2010/main" val="391452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FB4F42F-F263-4241-B0E1-D73BFC0E385C}" type="slidenum">
              <a:rPr lang="zh-TW" altLang="en-US" smtClean="0"/>
              <a:pPr/>
              <a:t>5</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b="1" dirty="0" smtClean="0"/>
              <a:t>系統會在預選前</a:t>
            </a:r>
            <a:r>
              <a:rPr lang="en-US" altLang="zh-TW" b="1" dirty="0" smtClean="0"/>
              <a:t>2</a:t>
            </a:r>
            <a:r>
              <a:rPr lang="zh-TW" altLang="zh-TW" b="1" dirty="0" smtClean="0"/>
              <a:t>周，匯入部分必修，沒有匯入的部分，要自己網路選課！</a:t>
            </a:r>
            <a:endParaRPr lang="en-US" altLang="zh-TW" b="1" dirty="0" smtClean="0"/>
          </a:p>
          <a:p>
            <a:r>
              <a:rPr lang="zh-TW" altLang="zh-TW" b="1" dirty="0" smtClean="0"/>
              <a:t>網路選課，總共有</a:t>
            </a:r>
            <a:r>
              <a:rPr lang="en-US" altLang="zh-TW" b="1" dirty="0" smtClean="0"/>
              <a:t>3</a:t>
            </a:r>
            <a:r>
              <a:rPr lang="zh-TW" altLang="zh-TW" b="1" dirty="0" smtClean="0"/>
              <a:t>次機會。</a:t>
            </a:r>
            <a:r>
              <a:rPr lang="en-US" altLang="zh-TW" b="1" dirty="0" smtClean="0"/>
              <a:t>2</a:t>
            </a:r>
            <a:r>
              <a:rPr lang="zh-TW" altLang="zh-TW" b="1" dirty="0" smtClean="0"/>
              <a:t>次預選、</a:t>
            </a:r>
            <a:r>
              <a:rPr lang="en-US" altLang="zh-TW" b="1" dirty="0" smtClean="0"/>
              <a:t>1</a:t>
            </a:r>
            <a:r>
              <a:rPr lang="zh-TW" altLang="zh-TW" b="1" dirty="0" smtClean="0"/>
              <a:t>次加退選。</a:t>
            </a:r>
            <a:endParaRPr lang="zh-TW" altLang="zh-TW" dirty="0" smtClean="0"/>
          </a:p>
          <a:p>
            <a:r>
              <a:rPr lang="zh-TW" altLang="zh-TW" b="1" dirty="0" smtClean="0"/>
              <a:t>差別在「有人數限制的課程」的「批次分發」</a:t>
            </a:r>
            <a:endParaRPr lang="zh-TW" altLang="zh-TW" dirty="0" smtClean="0"/>
          </a:p>
          <a:p>
            <a:r>
              <a:rPr lang="zh-TW" altLang="zh-TW" b="1" dirty="0" smtClean="0"/>
              <a:t>預選階段，要等當次預選結束的隔天中午才開放查詢「待批次」課程，有沒有選上。</a:t>
            </a:r>
            <a:endParaRPr lang="zh-TW" altLang="zh-TW" dirty="0" smtClean="0"/>
          </a:p>
          <a:p>
            <a:r>
              <a:rPr lang="zh-TW" altLang="zh-TW" b="1" dirty="0" smtClean="0"/>
              <a:t>加退選階段，有人數限制，是採取先搶先贏。</a:t>
            </a:r>
            <a:endParaRPr lang="zh-TW" altLang="zh-TW" dirty="0"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CDFA94D-2433-41F0-A637-DCA2917D3174}" type="slidenum">
              <a:rPr lang="zh-TW" altLang="en-US" smtClean="0"/>
              <a:pPr/>
              <a:t>6</a:t>
            </a:fld>
            <a:endParaRPr lang="zh-TW" altLang="en-US" smtClean="0"/>
          </a:p>
        </p:txBody>
      </p:sp>
    </p:spTree>
    <p:extLst>
      <p:ext uri="{BB962C8B-B14F-4D97-AF65-F5344CB8AC3E}">
        <p14:creationId xmlns:p14="http://schemas.microsoft.com/office/powerpoint/2010/main" val="33167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5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B446452-E02B-4518-A5A8-A52AE93C377E}" type="slidenum">
              <a:rPr lang="zh-TW" altLang="en-US" smtClean="0"/>
              <a:pPr/>
              <a:t>7</a:t>
            </a:fld>
            <a:endParaRPr lang="zh-TW" altLang="en-US" smtClean="0"/>
          </a:p>
        </p:txBody>
      </p:sp>
    </p:spTree>
    <p:extLst>
      <p:ext uri="{BB962C8B-B14F-4D97-AF65-F5344CB8AC3E}">
        <p14:creationId xmlns:p14="http://schemas.microsoft.com/office/powerpoint/2010/main" val="214099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r>
              <a:rPr lang="en-US" altLang="zh-TW" b="1" smtClean="0">
                <a:solidFill>
                  <a:srgbClr val="002060"/>
                </a:solidFill>
                <a:latin typeface="微軟正黑體" panose="020B0604030504040204" pitchFamily="34" charset="-120"/>
                <a:ea typeface="微軟正黑體" panose="020B0604030504040204" pitchFamily="34" charset="-120"/>
              </a:rPr>
              <a:t>1.</a:t>
            </a:r>
            <a:r>
              <a:rPr lang="zh-TW" altLang="zh-TW" b="1" smtClean="0">
                <a:solidFill>
                  <a:srgbClr val="002060"/>
                </a:solidFill>
                <a:latin typeface="微軟正黑體" panose="020B0604030504040204" pitchFamily="34" charset="-120"/>
                <a:ea typeface="微軟正黑體" panose="020B0604030504040204" pitchFamily="34" charset="-120"/>
              </a:rPr>
              <a:t>結合課程查詢、選課於同一頁面操作</a:t>
            </a:r>
          </a:p>
          <a:p>
            <a:pPr>
              <a:buFont typeface="Wingdings" panose="05000000000000000000" pitchFamily="2" charset="2"/>
              <a:buNone/>
            </a:pPr>
            <a:r>
              <a:rPr lang="en-US" altLang="zh-TW" b="1" smtClean="0">
                <a:solidFill>
                  <a:srgbClr val="002060"/>
                </a:solidFill>
                <a:latin typeface="微軟正黑體" panose="020B0604030504040204" pitchFamily="34" charset="-120"/>
                <a:ea typeface="微軟正黑體" panose="020B0604030504040204" pitchFamily="34" charset="-120"/>
              </a:rPr>
              <a:t>2.</a:t>
            </a:r>
            <a:r>
              <a:rPr lang="zh-TW" altLang="zh-TW" b="1" smtClean="0">
                <a:solidFill>
                  <a:srgbClr val="002060"/>
                </a:solidFill>
                <a:latin typeface="微軟正黑體" panose="020B0604030504040204" pitchFamily="34" charset="-120"/>
                <a:ea typeface="微軟正黑體" panose="020B0604030504040204" pitchFamily="34" charset="-120"/>
              </a:rPr>
              <a:t>購物車概念、即時預覽</a:t>
            </a: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D6702C0-99E4-401F-9B3A-27ABC677F00F}" type="slidenum">
              <a:rPr lang="zh-TW" altLang="en-US" smtClean="0"/>
              <a:pPr/>
              <a:t>8</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b="1" smtClean="0">
                <a:solidFill>
                  <a:srgbClr val="002060"/>
                </a:solidFill>
                <a:latin typeface="微軟正黑體" panose="020B0604030504040204" pitchFamily="34" charset="-120"/>
                <a:ea typeface="微軟正黑體" panose="020B0604030504040204" pitchFamily="34" charset="-120"/>
              </a:rPr>
              <a:t>「通識」「大二體育」「文學與創新」等</a:t>
            </a:r>
            <a:r>
              <a:rPr lang="zh-TW" altLang="zh-TW" b="1" smtClean="0">
                <a:solidFill>
                  <a:srgbClr val="002060"/>
                </a:solidFill>
                <a:latin typeface="微軟正黑體" panose="020B0604030504040204" pitchFamily="34" charset="-120"/>
                <a:ea typeface="微軟正黑體" panose="020B0604030504040204" pitchFamily="34" charset="-120"/>
              </a:rPr>
              <a:t>興趣選項課程可排志願序</a:t>
            </a:r>
            <a:r>
              <a:rPr lang="zh-TW" altLang="en-US" b="1" smtClean="0">
                <a:solidFill>
                  <a:srgbClr val="002060"/>
                </a:solidFill>
                <a:latin typeface="微軟正黑體" panose="020B0604030504040204" pitchFamily="34" charset="-120"/>
                <a:ea typeface="微軟正黑體" panose="020B0604030504040204" pitchFamily="34" charset="-120"/>
              </a:rPr>
              <a:t>，待批次時可以選相同時段的，且學分數只會先算計</a:t>
            </a:r>
            <a:r>
              <a:rPr lang="en-US" altLang="zh-TW" b="1" smtClean="0">
                <a:solidFill>
                  <a:srgbClr val="002060"/>
                </a:solidFill>
                <a:latin typeface="微軟正黑體" panose="020B0604030504040204" pitchFamily="34" charset="-120"/>
                <a:ea typeface="微軟正黑體" panose="020B0604030504040204" pitchFamily="34" charset="-120"/>
              </a:rPr>
              <a:t>1</a:t>
            </a:r>
            <a:r>
              <a:rPr lang="zh-TW" altLang="en-US" b="1" smtClean="0">
                <a:solidFill>
                  <a:srgbClr val="002060"/>
                </a:solidFill>
                <a:latin typeface="微軟正黑體" panose="020B0604030504040204" pitchFamily="34" charset="-120"/>
                <a:ea typeface="微軟正黑體" panose="020B0604030504040204" pitchFamily="34" charset="-120"/>
              </a:rPr>
              <a:t>次。</a:t>
            </a:r>
            <a:endParaRPr kumimoji="1" lang="en-US" altLang="zh-TW" smtClean="0">
              <a:solidFill>
                <a:srgbClr val="002060"/>
              </a:solidFill>
              <a:latin typeface="微軟正黑體" panose="020B0604030504040204" pitchFamily="34" charset="-120"/>
              <a:ea typeface="微軟正黑體" panose="020B0604030504040204" pitchFamily="34"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A0E41E4-9D0D-439D-85D2-D46160AB6C4C}" type="slidenum">
              <a:rPr lang="zh-TW" altLang="en-US" smtClean="0"/>
              <a:pPr/>
              <a:t>13</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6F116E7-FC0E-4F98-AD9E-7B42F4431C09}" type="slidenum">
              <a:rPr lang="zh-TW" altLang="en-US" smtClean="0"/>
              <a:pPr/>
              <a:t>14</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8246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訂版面配置">
    <p:spTree>
      <p:nvGrpSpPr>
        <p:cNvPr id="1" name=""/>
        <p:cNvGrpSpPr/>
        <p:nvPr/>
      </p:nvGrpSpPr>
      <p:grpSpPr>
        <a:xfrm>
          <a:off x="0" y="0"/>
          <a:ext cx="0" cy="0"/>
          <a:chOff x="0" y="0"/>
          <a:chExt cx="0" cy="0"/>
        </a:xfrm>
      </p:grpSpPr>
      <p:sp>
        <p:nvSpPr>
          <p:cNvPr id="3" name="文字方塊 2"/>
          <p:cNvSpPr txBox="1"/>
          <p:nvPr userDrawn="1"/>
        </p:nvSpPr>
        <p:spPr>
          <a:xfrm>
            <a:off x="179512" y="123478"/>
            <a:ext cx="2646878" cy="584775"/>
          </a:xfrm>
          <a:prstGeom prst="rect">
            <a:avLst/>
          </a:prstGeom>
          <a:noFill/>
        </p:spPr>
        <p:txBody>
          <a:bodyPr wrap="none" rtlCol="0">
            <a:spAutoFit/>
          </a:bodyPr>
          <a:lstStyle/>
          <a:p>
            <a:r>
              <a:rPr lang="zh-TW" altLang="en-US" sz="3200" b="1" dirty="0" smtClean="0">
                <a:latin typeface="微軟正黑體" panose="020B0604030504040204" pitchFamily="34" charset="-120"/>
                <a:ea typeface="微軟正黑體" panose="020B0604030504040204" pitchFamily="34" charset="-120"/>
              </a:rPr>
              <a:t>課程相關資訊</a:t>
            </a:r>
          </a:p>
        </p:txBody>
      </p:sp>
      <p:sp>
        <p:nvSpPr>
          <p:cNvPr id="4" name="文字方塊 3"/>
          <p:cNvSpPr txBox="1"/>
          <p:nvPr userDrawn="1"/>
        </p:nvSpPr>
        <p:spPr>
          <a:xfrm>
            <a:off x="2736622" y="483518"/>
            <a:ext cx="4314002" cy="307777"/>
          </a:xfrm>
          <a:prstGeom prst="rect">
            <a:avLst/>
          </a:prstGeom>
          <a:noFill/>
        </p:spPr>
        <p:txBody>
          <a:bodyPr wrap="non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選課連絡電話｜校內課程查詢｜選課專區｜選課訊息</a:t>
            </a:r>
          </a:p>
        </p:txBody>
      </p:sp>
    </p:spTree>
    <p:extLst>
      <p:ext uri="{BB962C8B-B14F-4D97-AF65-F5344CB8AC3E}">
        <p14:creationId xmlns:p14="http://schemas.microsoft.com/office/powerpoint/2010/main" val="330652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Tree>
    <p:extLst>
      <p:ext uri="{BB962C8B-B14F-4D97-AF65-F5344CB8AC3E}">
        <p14:creationId xmlns:p14="http://schemas.microsoft.com/office/powerpoint/2010/main" val="163050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Tree>
    <p:extLst>
      <p:ext uri="{BB962C8B-B14F-4D97-AF65-F5344CB8AC3E}">
        <p14:creationId xmlns:p14="http://schemas.microsoft.com/office/powerpoint/2010/main" val="184784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345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7025" y="228600"/>
            <a:ext cx="2047875" cy="4572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3401" y="228600"/>
            <a:ext cx="5991225" cy="4572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5642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33400" y="228600"/>
            <a:ext cx="819150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8363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Tree>
    <p:extLst>
      <p:ext uri="{BB962C8B-B14F-4D97-AF65-F5344CB8AC3E}">
        <p14:creationId xmlns:p14="http://schemas.microsoft.com/office/powerpoint/2010/main" val="1446372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3400" y="971550"/>
            <a:ext cx="401955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05350" y="971550"/>
            <a:ext cx="401955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7554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9"/>
            <a:ext cx="8229600"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599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51119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文字方塊 2"/>
          <p:cNvSpPr txBox="1"/>
          <p:nvPr userDrawn="1"/>
        </p:nvSpPr>
        <p:spPr>
          <a:xfrm>
            <a:off x="2180883" y="483518"/>
            <a:ext cx="5929828" cy="307777"/>
          </a:xfrm>
          <a:prstGeom prst="rect">
            <a:avLst/>
          </a:prstGeom>
          <a:noFill/>
        </p:spPr>
        <p:txBody>
          <a:bodyPr wrap="non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路徑介紹｜選課注意事項｜特點｜選課登記｜處理警告訊息｜完成選課</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p:cNvSpPr txBox="1"/>
          <p:nvPr userDrawn="1"/>
        </p:nvSpPr>
        <p:spPr>
          <a:xfrm>
            <a:off x="179512" y="123478"/>
            <a:ext cx="1826141" cy="584775"/>
          </a:xfrm>
          <a:prstGeom prst="rect">
            <a:avLst/>
          </a:prstGeom>
          <a:noFill/>
        </p:spPr>
        <p:txBody>
          <a:bodyPr wrap="none" rtlCol="0">
            <a:spAutoFit/>
          </a:bodyPr>
          <a:lstStyle/>
          <a:p>
            <a:r>
              <a:rPr lang="zh-TW" altLang="en-US" sz="3200" b="1" dirty="0" smtClean="0">
                <a:latin typeface="微軟正黑體" panose="020B0604030504040204" pitchFamily="34" charset="-120"/>
                <a:ea typeface="微軟正黑體" panose="020B0604030504040204" pitchFamily="34" charset="-120"/>
              </a:rPr>
              <a:t>選課系統</a:t>
            </a:r>
            <a:endParaRPr lang="zh-TW" altLang="en-US"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98532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文字方塊 2"/>
          <p:cNvSpPr txBox="1"/>
          <p:nvPr userDrawn="1"/>
        </p:nvSpPr>
        <p:spPr>
          <a:xfrm>
            <a:off x="179512" y="123478"/>
            <a:ext cx="1005403" cy="584775"/>
          </a:xfrm>
          <a:prstGeom prst="rect">
            <a:avLst/>
          </a:prstGeom>
          <a:noFill/>
        </p:spPr>
        <p:txBody>
          <a:bodyPr wrap="none" rtlCol="0">
            <a:spAutoFit/>
          </a:bodyPr>
          <a:lstStyle/>
          <a:p>
            <a:r>
              <a:rPr lang="zh-TW" altLang="en-US" sz="3200" b="1" dirty="0" smtClean="0">
                <a:latin typeface="微軟正黑體" panose="020B0604030504040204" pitchFamily="34" charset="-120"/>
                <a:ea typeface="微軟正黑體" panose="020B0604030504040204" pitchFamily="34" charset="-120"/>
              </a:rPr>
              <a:t>退選</a:t>
            </a:r>
            <a:endParaRPr lang="zh-TW" altLang="en-US" sz="3200" b="1" dirty="0">
              <a:latin typeface="微軟正黑體" panose="020B0604030504040204" pitchFamily="34" charset="-120"/>
              <a:ea typeface="微軟正黑體" panose="020B0604030504040204" pitchFamily="34" charset="-120"/>
            </a:endParaRPr>
          </a:p>
        </p:txBody>
      </p:sp>
      <p:sp>
        <p:nvSpPr>
          <p:cNvPr id="4" name="文字方塊 3"/>
          <p:cNvSpPr txBox="1"/>
          <p:nvPr userDrawn="1"/>
        </p:nvSpPr>
        <p:spPr>
          <a:xfrm>
            <a:off x="2555776" y="417800"/>
            <a:ext cx="4134465" cy="307777"/>
          </a:xfrm>
          <a:prstGeom prst="rect">
            <a:avLst/>
          </a:prstGeom>
          <a:noFill/>
        </p:spPr>
        <p:txBody>
          <a:bodyPr wrap="non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操作頁面說明｜退選異常處理｜選課系統相關查詢</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14197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3" name="文字方塊 2"/>
          <p:cNvSpPr txBox="1"/>
          <p:nvPr userDrawn="1"/>
        </p:nvSpPr>
        <p:spPr>
          <a:xfrm>
            <a:off x="179512" y="123478"/>
            <a:ext cx="2646878" cy="584775"/>
          </a:xfrm>
          <a:prstGeom prst="rect">
            <a:avLst/>
          </a:prstGeom>
          <a:noFill/>
        </p:spPr>
        <p:txBody>
          <a:bodyPr wrap="none" rtlCol="0">
            <a:spAutoFit/>
          </a:bodyPr>
          <a:lstStyle/>
          <a:p>
            <a:r>
              <a:rPr lang="zh-TW" altLang="en-US" sz="3200" b="1" dirty="0" smtClean="0">
                <a:latin typeface="微軟正黑體" panose="020B0604030504040204" pitchFamily="34" charset="-120"/>
                <a:ea typeface="微軟正黑體" panose="020B0604030504040204" pitchFamily="34" charset="-120"/>
              </a:rPr>
              <a:t>其他選課方式</a:t>
            </a:r>
            <a:endParaRPr lang="zh-TW" altLang="en-US" sz="3200" b="1" dirty="0">
              <a:latin typeface="微軟正黑體" panose="020B0604030504040204" pitchFamily="34" charset="-120"/>
              <a:ea typeface="微軟正黑體" panose="020B0604030504040204" pitchFamily="34" charset="-120"/>
            </a:endParaRPr>
          </a:p>
        </p:txBody>
      </p:sp>
      <p:sp>
        <p:nvSpPr>
          <p:cNvPr id="4" name="文字方塊 3"/>
          <p:cNvSpPr txBox="1"/>
          <p:nvPr userDrawn="1"/>
        </p:nvSpPr>
        <p:spPr>
          <a:xfrm>
            <a:off x="2826390" y="483518"/>
            <a:ext cx="4134465" cy="307777"/>
          </a:xfrm>
          <a:prstGeom prst="rect">
            <a:avLst/>
          </a:prstGeom>
          <a:noFill/>
        </p:spPr>
        <p:txBody>
          <a:bodyPr wrap="non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授權碼選課｜授權碼選課異常處理｜能力分班選課</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516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3" name="文字方塊 2"/>
          <p:cNvSpPr txBox="1"/>
          <p:nvPr userDrawn="1"/>
        </p:nvSpPr>
        <p:spPr>
          <a:xfrm>
            <a:off x="179512" y="123478"/>
            <a:ext cx="1826141" cy="584775"/>
          </a:xfrm>
          <a:prstGeom prst="rect">
            <a:avLst/>
          </a:prstGeom>
          <a:noFill/>
        </p:spPr>
        <p:txBody>
          <a:bodyPr wrap="none" rtlCol="0">
            <a:spAutoFit/>
          </a:bodyPr>
          <a:lstStyle/>
          <a:p>
            <a:r>
              <a:rPr lang="zh-TW" altLang="en-US" sz="3200" b="1" dirty="0" smtClean="0">
                <a:latin typeface="微軟正黑體" panose="020B0604030504040204" pitchFamily="34" charset="-120"/>
                <a:ea typeface="微軟正黑體" panose="020B0604030504040204" pitchFamily="34" charset="-120"/>
              </a:rPr>
              <a:t>畢業學分</a:t>
            </a:r>
          </a:p>
        </p:txBody>
      </p:sp>
      <p:sp>
        <p:nvSpPr>
          <p:cNvPr id="4" name="文字方塊 3"/>
          <p:cNvSpPr txBox="1"/>
          <p:nvPr userDrawn="1"/>
        </p:nvSpPr>
        <p:spPr>
          <a:xfrm>
            <a:off x="2736622" y="483518"/>
            <a:ext cx="4314002" cy="307777"/>
          </a:xfrm>
          <a:prstGeom prst="rect">
            <a:avLst/>
          </a:prstGeom>
          <a:noFill/>
        </p:spPr>
        <p:txBody>
          <a:bodyPr wrap="none" rtlCol="0">
            <a:spAutoFit/>
          </a:bodyPr>
          <a:lstStyle/>
          <a:p>
            <a:pPr algn="ctr"/>
            <a:r>
              <a:rPr lang="zh-TW" altLang="en-US" sz="1400" b="1" smtClean="0">
                <a:solidFill>
                  <a:schemeClr val="bg1"/>
                </a:solidFill>
                <a:latin typeface="微軟正黑體" panose="020B0604030504040204" pitchFamily="34" charset="-120"/>
                <a:ea typeface="微軟正黑體" panose="020B0604030504040204" pitchFamily="34" charset="-120"/>
              </a:rPr>
              <a:t>應修未修畢業學分｜各學制每學期修習學分數上下限</a:t>
            </a:r>
            <a:endParaRPr lang="zh-TW" altLang="en-US" sz="1400" b="1" dirty="0" smtClean="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1955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029201" y="4544616"/>
            <a:ext cx="4106863" cy="59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7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120"/>
          <p:cNvGrpSpPr>
            <a:grpSpLocks/>
          </p:cNvGrpSpPr>
          <p:nvPr/>
        </p:nvGrpSpPr>
        <p:grpSpPr bwMode="auto">
          <a:xfrm>
            <a:off x="6869113" y="110729"/>
            <a:ext cx="1905000" cy="571500"/>
            <a:chOff x="2112" y="1632"/>
            <a:chExt cx="1680" cy="672"/>
          </a:xfrm>
        </p:grpSpPr>
        <p:sp>
          <p:nvSpPr>
            <p:cNvPr id="1033" name="Rectangle 121">
              <a:extLst>
                <a:ext uri="{FF2B5EF4-FFF2-40B4-BE49-F238E27FC236}">
                  <a16:creationId xmlns:a16="http://schemas.microsoft.com/office/drawing/2014/main" id="{C7542267-B7EA-4452-A518-CA79074B84C0}"/>
                </a:ext>
              </a:extLst>
            </p:cNvPr>
            <p:cNvSpPr>
              <a:spLocks noChangeArrowheads="1"/>
            </p:cNvSpPr>
            <p:nvPr userDrawn="1"/>
          </p:nvSpPr>
          <p:spPr bwMode="gray">
            <a:xfrm>
              <a:off x="2400" y="1776"/>
              <a:ext cx="95"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34" name="Rectangle 122">
              <a:extLst>
                <a:ext uri="{FF2B5EF4-FFF2-40B4-BE49-F238E27FC236}">
                  <a16:creationId xmlns:a16="http://schemas.microsoft.com/office/drawing/2014/main" id="{16B70445-3153-4A2A-9EB1-B4058D9D3D85}"/>
                </a:ext>
              </a:extLst>
            </p:cNvPr>
            <p:cNvSpPr>
              <a:spLocks noChangeArrowheads="1"/>
            </p:cNvSpPr>
            <p:nvPr userDrawn="1"/>
          </p:nvSpPr>
          <p:spPr bwMode="gray">
            <a:xfrm>
              <a:off x="2400" y="2065"/>
              <a:ext cx="95"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35" name="Rectangle 123">
              <a:extLst>
                <a:ext uri="{FF2B5EF4-FFF2-40B4-BE49-F238E27FC236}">
                  <a16:creationId xmlns:a16="http://schemas.microsoft.com/office/drawing/2014/main" id="{7F5B7869-12DE-4A06-9C0E-6BA91418312A}"/>
                </a:ext>
              </a:extLst>
            </p:cNvPr>
            <p:cNvSpPr>
              <a:spLocks noChangeArrowheads="1"/>
            </p:cNvSpPr>
            <p:nvPr userDrawn="1"/>
          </p:nvSpPr>
          <p:spPr bwMode="gray">
            <a:xfrm>
              <a:off x="2400" y="2207"/>
              <a:ext cx="95" cy="9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36" name="Rectangle 124">
              <a:extLst>
                <a:ext uri="{FF2B5EF4-FFF2-40B4-BE49-F238E27FC236}">
                  <a16:creationId xmlns:a16="http://schemas.microsoft.com/office/drawing/2014/main" id="{6FA170AD-4B8A-4A9D-B1FE-D20AC218CF0F}"/>
                </a:ext>
              </a:extLst>
            </p:cNvPr>
            <p:cNvSpPr>
              <a:spLocks noChangeArrowheads="1"/>
            </p:cNvSpPr>
            <p:nvPr userDrawn="1"/>
          </p:nvSpPr>
          <p:spPr bwMode="gray">
            <a:xfrm>
              <a:off x="2545" y="1776"/>
              <a:ext cx="95"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37" name="Rectangle 125">
              <a:extLst>
                <a:ext uri="{FF2B5EF4-FFF2-40B4-BE49-F238E27FC236}">
                  <a16:creationId xmlns:a16="http://schemas.microsoft.com/office/drawing/2014/main" id="{F59EB557-96C3-45E7-8E04-48E664365676}"/>
                </a:ext>
              </a:extLst>
            </p:cNvPr>
            <p:cNvSpPr>
              <a:spLocks noChangeArrowheads="1"/>
            </p:cNvSpPr>
            <p:nvPr userDrawn="1"/>
          </p:nvSpPr>
          <p:spPr bwMode="gray">
            <a:xfrm>
              <a:off x="2545" y="1920"/>
              <a:ext cx="95"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38" name="Rectangle 126">
              <a:extLst>
                <a:ext uri="{FF2B5EF4-FFF2-40B4-BE49-F238E27FC236}">
                  <a16:creationId xmlns:a16="http://schemas.microsoft.com/office/drawing/2014/main" id="{741B6805-DA19-4C7E-A3EF-C909BDC1BAD7}"/>
                </a:ext>
              </a:extLst>
            </p:cNvPr>
            <p:cNvSpPr>
              <a:spLocks noChangeArrowheads="1"/>
            </p:cNvSpPr>
            <p:nvPr userDrawn="1"/>
          </p:nvSpPr>
          <p:spPr bwMode="gray">
            <a:xfrm>
              <a:off x="2545" y="2065"/>
              <a:ext cx="95"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39" name="Rectangle 127">
              <a:extLst>
                <a:ext uri="{FF2B5EF4-FFF2-40B4-BE49-F238E27FC236}">
                  <a16:creationId xmlns:a16="http://schemas.microsoft.com/office/drawing/2014/main" id="{045CA861-87BE-44A3-B830-5BD17A35D62E}"/>
                </a:ext>
              </a:extLst>
            </p:cNvPr>
            <p:cNvSpPr>
              <a:spLocks noChangeArrowheads="1"/>
            </p:cNvSpPr>
            <p:nvPr userDrawn="1"/>
          </p:nvSpPr>
          <p:spPr bwMode="gray">
            <a:xfrm>
              <a:off x="2687" y="1776"/>
              <a:ext cx="97"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0" name="Rectangle 128">
              <a:extLst>
                <a:ext uri="{FF2B5EF4-FFF2-40B4-BE49-F238E27FC236}">
                  <a16:creationId xmlns:a16="http://schemas.microsoft.com/office/drawing/2014/main" id="{6FBC00AA-82CE-48BA-99FB-594F510ADEAB}"/>
                </a:ext>
              </a:extLst>
            </p:cNvPr>
            <p:cNvSpPr>
              <a:spLocks noChangeArrowheads="1"/>
            </p:cNvSpPr>
            <p:nvPr userDrawn="1"/>
          </p:nvSpPr>
          <p:spPr bwMode="gray">
            <a:xfrm>
              <a:off x="2687" y="2065"/>
              <a:ext cx="97"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1" name="Rectangle 129">
              <a:extLst>
                <a:ext uri="{FF2B5EF4-FFF2-40B4-BE49-F238E27FC236}">
                  <a16:creationId xmlns:a16="http://schemas.microsoft.com/office/drawing/2014/main" id="{C2358005-7FB7-4717-8252-26219E9B14F9}"/>
                </a:ext>
              </a:extLst>
            </p:cNvPr>
            <p:cNvSpPr>
              <a:spLocks noChangeArrowheads="1"/>
            </p:cNvSpPr>
            <p:nvPr userDrawn="1"/>
          </p:nvSpPr>
          <p:spPr bwMode="gray">
            <a:xfrm>
              <a:off x="2687" y="2207"/>
              <a:ext cx="97" cy="9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2" name="Rectangle 130">
              <a:extLst>
                <a:ext uri="{FF2B5EF4-FFF2-40B4-BE49-F238E27FC236}">
                  <a16:creationId xmlns:a16="http://schemas.microsoft.com/office/drawing/2014/main" id="{CB552D7E-E4E2-4AF2-8D4E-2C9C1A60786A}"/>
                </a:ext>
              </a:extLst>
            </p:cNvPr>
            <p:cNvSpPr>
              <a:spLocks noChangeArrowheads="1"/>
            </p:cNvSpPr>
            <p:nvPr userDrawn="1"/>
          </p:nvSpPr>
          <p:spPr bwMode="gray">
            <a:xfrm>
              <a:off x="2832" y="1776"/>
              <a:ext cx="98"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3" name="Rectangle 131">
              <a:extLst>
                <a:ext uri="{FF2B5EF4-FFF2-40B4-BE49-F238E27FC236}">
                  <a16:creationId xmlns:a16="http://schemas.microsoft.com/office/drawing/2014/main" id="{A8027A9B-7A0E-423B-806C-F277AA9F71AC}"/>
                </a:ext>
              </a:extLst>
            </p:cNvPr>
            <p:cNvSpPr>
              <a:spLocks noChangeArrowheads="1"/>
            </p:cNvSpPr>
            <p:nvPr userDrawn="1"/>
          </p:nvSpPr>
          <p:spPr bwMode="gray">
            <a:xfrm>
              <a:off x="2832" y="1920"/>
              <a:ext cx="98"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4" name="Rectangle 132">
              <a:extLst>
                <a:ext uri="{FF2B5EF4-FFF2-40B4-BE49-F238E27FC236}">
                  <a16:creationId xmlns:a16="http://schemas.microsoft.com/office/drawing/2014/main" id="{D4AEBAF2-326C-42D9-A00D-B48717083B0B}"/>
                </a:ext>
              </a:extLst>
            </p:cNvPr>
            <p:cNvSpPr>
              <a:spLocks noChangeArrowheads="1"/>
            </p:cNvSpPr>
            <p:nvPr userDrawn="1"/>
          </p:nvSpPr>
          <p:spPr bwMode="gray">
            <a:xfrm>
              <a:off x="2832" y="2065"/>
              <a:ext cx="98"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5" name="Rectangle 133">
              <a:extLst>
                <a:ext uri="{FF2B5EF4-FFF2-40B4-BE49-F238E27FC236}">
                  <a16:creationId xmlns:a16="http://schemas.microsoft.com/office/drawing/2014/main" id="{CB57E799-7250-4B5C-9913-D2456F10CC3D}"/>
                </a:ext>
              </a:extLst>
            </p:cNvPr>
            <p:cNvSpPr>
              <a:spLocks noChangeArrowheads="1"/>
            </p:cNvSpPr>
            <p:nvPr userDrawn="1"/>
          </p:nvSpPr>
          <p:spPr bwMode="gray">
            <a:xfrm>
              <a:off x="2832" y="2207"/>
              <a:ext cx="98" cy="9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6" name="Rectangle 134">
              <a:extLst>
                <a:ext uri="{FF2B5EF4-FFF2-40B4-BE49-F238E27FC236}">
                  <a16:creationId xmlns:a16="http://schemas.microsoft.com/office/drawing/2014/main" id="{CBEFEBEA-C61F-41CA-B0AC-4978CFAFD7ED}"/>
                </a:ext>
              </a:extLst>
            </p:cNvPr>
            <p:cNvSpPr>
              <a:spLocks noChangeArrowheads="1"/>
            </p:cNvSpPr>
            <p:nvPr userDrawn="1"/>
          </p:nvSpPr>
          <p:spPr bwMode="gray">
            <a:xfrm>
              <a:off x="2976" y="1920"/>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7" name="Rectangle 135">
              <a:extLst>
                <a:ext uri="{FF2B5EF4-FFF2-40B4-BE49-F238E27FC236}">
                  <a16:creationId xmlns:a16="http://schemas.microsoft.com/office/drawing/2014/main" id="{E146B047-FD68-4DD0-8376-80D3EB9AF8BD}"/>
                </a:ext>
              </a:extLst>
            </p:cNvPr>
            <p:cNvSpPr>
              <a:spLocks noChangeArrowheads="1"/>
            </p:cNvSpPr>
            <p:nvPr userDrawn="1"/>
          </p:nvSpPr>
          <p:spPr bwMode="gray">
            <a:xfrm>
              <a:off x="2976" y="2207"/>
              <a:ext cx="97" cy="9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8" name="Rectangle 136">
              <a:extLst>
                <a:ext uri="{FF2B5EF4-FFF2-40B4-BE49-F238E27FC236}">
                  <a16:creationId xmlns:a16="http://schemas.microsoft.com/office/drawing/2014/main" id="{0437D1D5-30D4-4932-8DCE-5C558DBE0653}"/>
                </a:ext>
              </a:extLst>
            </p:cNvPr>
            <p:cNvSpPr>
              <a:spLocks noChangeArrowheads="1"/>
            </p:cNvSpPr>
            <p:nvPr userDrawn="1"/>
          </p:nvSpPr>
          <p:spPr bwMode="gray">
            <a:xfrm>
              <a:off x="3120" y="1776"/>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49" name="Rectangle 137">
              <a:extLst>
                <a:ext uri="{FF2B5EF4-FFF2-40B4-BE49-F238E27FC236}">
                  <a16:creationId xmlns:a16="http://schemas.microsoft.com/office/drawing/2014/main" id="{567DF10D-564C-40C8-84BF-EC7E105C397F}"/>
                </a:ext>
              </a:extLst>
            </p:cNvPr>
            <p:cNvSpPr>
              <a:spLocks noChangeArrowheads="1"/>
            </p:cNvSpPr>
            <p:nvPr userDrawn="1"/>
          </p:nvSpPr>
          <p:spPr bwMode="gray">
            <a:xfrm>
              <a:off x="3120" y="1920"/>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0" name="Rectangle 138">
              <a:extLst>
                <a:ext uri="{FF2B5EF4-FFF2-40B4-BE49-F238E27FC236}">
                  <a16:creationId xmlns:a16="http://schemas.microsoft.com/office/drawing/2014/main" id="{EDD06C03-A281-49F7-A5BE-DEE9B4001A8B}"/>
                </a:ext>
              </a:extLst>
            </p:cNvPr>
            <p:cNvSpPr>
              <a:spLocks noChangeArrowheads="1"/>
            </p:cNvSpPr>
            <p:nvPr userDrawn="1"/>
          </p:nvSpPr>
          <p:spPr bwMode="gray">
            <a:xfrm>
              <a:off x="3120" y="2065"/>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1" name="Rectangle 139">
              <a:extLst>
                <a:ext uri="{FF2B5EF4-FFF2-40B4-BE49-F238E27FC236}">
                  <a16:creationId xmlns:a16="http://schemas.microsoft.com/office/drawing/2014/main" id="{C48145EA-D6C2-4129-A073-4F7DF64F119F}"/>
                </a:ext>
              </a:extLst>
            </p:cNvPr>
            <p:cNvSpPr>
              <a:spLocks noChangeArrowheads="1"/>
            </p:cNvSpPr>
            <p:nvPr userDrawn="1"/>
          </p:nvSpPr>
          <p:spPr bwMode="gray">
            <a:xfrm>
              <a:off x="3264" y="1776"/>
              <a:ext cx="95"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2" name="Rectangle 140">
              <a:extLst>
                <a:ext uri="{FF2B5EF4-FFF2-40B4-BE49-F238E27FC236}">
                  <a16:creationId xmlns:a16="http://schemas.microsoft.com/office/drawing/2014/main" id="{15EB6DAC-8195-4502-963A-4275038B9ECE}"/>
                </a:ext>
              </a:extLst>
            </p:cNvPr>
            <p:cNvSpPr>
              <a:spLocks noChangeArrowheads="1"/>
            </p:cNvSpPr>
            <p:nvPr userDrawn="1"/>
          </p:nvSpPr>
          <p:spPr bwMode="gray">
            <a:xfrm>
              <a:off x="3264" y="2065"/>
              <a:ext cx="95"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3" name="Rectangle 141">
              <a:extLst>
                <a:ext uri="{FF2B5EF4-FFF2-40B4-BE49-F238E27FC236}">
                  <a16:creationId xmlns:a16="http://schemas.microsoft.com/office/drawing/2014/main" id="{0827E069-5240-4EAD-A8E2-F7D87D5C8ED4}"/>
                </a:ext>
              </a:extLst>
            </p:cNvPr>
            <p:cNvSpPr>
              <a:spLocks noChangeArrowheads="1"/>
            </p:cNvSpPr>
            <p:nvPr userDrawn="1"/>
          </p:nvSpPr>
          <p:spPr bwMode="gray">
            <a:xfrm>
              <a:off x="3408" y="1632"/>
              <a:ext cx="95" cy="97"/>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4" name="Rectangle 142">
              <a:extLst>
                <a:ext uri="{FF2B5EF4-FFF2-40B4-BE49-F238E27FC236}">
                  <a16:creationId xmlns:a16="http://schemas.microsoft.com/office/drawing/2014/main" id="{A15D4C41-F2C4-485F-AACA-0406BC057EAD}"/>
                </a:ext>
              </a:extLst>
            </p:cNvPr>
            <p:cNvSpPr>
              <a:spLocks noChangeArrowheads="1"/>
            </p:cNvSpPr>
            <p:nvPr userDrawn="1"/>
          </p:nvSpPr>
          <p:spPr bwMode="gray">
            <a:xfrm>
              <a:off x="3408" y="1776"/>
              <a:ext cx="95"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5" name="Rectangle 143">
              <a:extLst>
                <a:ext uri="{FF2B5EF4-FFF2-40B4-BE49-F238E27FC236}">
                  <a16:creationId xmlns:a16="http://schemas.microsoft.com/office/drawing/2014/main" id="{2DE67A28-A8AD-4F4B-8629-CC4B783C4DD2}"/>
                </a:ext>
              </a:extLst>
            </p:cNvPr>
            <p:cNvSpPr>
              <a:spLocks noChangeArrowheads="1"/>
            </p:cNvSpPr>
            <p:nvPr userDrawn="1"/>
          </p:nvSpPr>
          <p:spPr bwMode="gray">
            <a:xfrm>
              <a:off x="3408" y="1920"/>
              <a:ext cx="95"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6" name="Rectangle 144">
              <a:extLst>
                <a:ext uri="{FF2B5EF4-FFF2-40B4-BE49-F238E27FC236}">
                  <a16:creationId xmlns:a16="http://schemas.microsoft.com/office/drawing/2014/main" id="{5365D70F-4B63-4421-8D35-28BAC68143FB}"/>
                </a:ext>
              </a:extLst>
            </p:cNvPr>
            <p:cNvSpPr>
              <a:spLocks noChangeArrowheads="1"/>
            </p:cNvSpPr>
            <p:nvPr userDrawn="1"/>
          </p:nvSpPr>
          <p:spPr bwMode="gray">
            <a:xfrm>
              <a:off x="3408" y="2065"/>
              <a:ext cx="95"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7" name="Rectangle 145">
              <a:extLst>
                <a:ext uri="{FF2B5EF4-FFF2-40B4-BE49-F238E27FC236}">
                  <a16:creationId xmlns:a16="http://schemas.microsoft.com/office/drawing/2014/main" id="{2228CA19-9364-4004-A956-FBCD608F944D}"/>
                </a:ext>
              </a:extLst>
            </p:cNvPr>
            <p:cNvSpPr>
              <a:spLocks noChangeArrowheads="1"/>
            </p:cNvSpPr>
            <p:nvPr userDrawn="1"/>
          </p:nvSpPr>
          <p:spPr bwMode="gray">
            <a:xfrm>
              <a:off x="3553" y="1632"/>
              <a:ext cx="95" cy="97"/>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8" name="Rectangle 146">
              <a:extLst>
                <a:ext uri="{FF2B5EF4-FFF2-40B4-BE49-F238E27FC236}">
                  <a16:creationId xmlns:a16="http://schemas.microsoft.com/office/drawing/2014/main" id="{AFFFEBB0-1305-45FB-9375-72D27E3FC066}"/>
                </a:ext>
              </a:extLst>
            </p:cNvPr>
            <p:cNvSpPr>
              <a:spLocks noChangeArrowheads="1"/>
            </p:cNvSpPr>
            <p:nvPr userDrawn="1"/>
          </p:nvSpPr>
          <p:spPr bwMode="gray">
            <a:xfrm>
              <a:off x="3553" y="1920"/>
              <a:ext cx="95"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59" name="Rectangle 147">
              <a:extLst>
                <a:ext uri="{FF2B5EF4-FFF2-40B4-BE49-F238E27FC236}">
                  <a16:creationId xmlns:a16="http://schemas.microsoft.com/office/drawing/2014/main" id="{BDD4ED6E-4F24-4A52-84BB-3DF77D86FF38}"/>
                </a:ext>
              </a:extLst>
            </p:cNvPr>
            <p:cNvSpPr>
              <a:spLocks noChangeArrowheads="1"/>
            </p:cNvSpPr>
            <p:nvPr userDrawn="1"/>
          </p:nvSpPr>
          <p:spPr bwMode="gray">
            <a:xfrm>
              <a:off x="3695" y="1776"/>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60" name="Rectangle 148">
              <a:extLst>
                <a:ext uri="{FF2B5EF4-FFF2-40B4-BE49-F238E27FC236}">
                  <a16:creationId xmlns:a16="http://schemas.microsoft.com/office/drawing/2014/main" id="{DC4A41DD-716B-4D4A-BF12-B4C66A67CE38}"/>
                </a:ext>
              </a:extLst>
            </p:cNvPr>
            <p:cNvSpPr>
              <a:spLocks noChangeArrowheads="1"/>
            </p:cNvSpPr>
            <p:nvPr userDrawn="1"/>
          </p:nvSpPr>
          <p:spPr bwMode="gray">
            <a:xfrm>
              <a:off x="3695" y="1920"/>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61" name="Rectangle 149">
              <a:extLst>
                <a:ext uri="{FF2B5EF4-FFF2-40B4-BE49-F238E27FC236}">
                  <a16:creationId xmlns:a16="http://schemas.microsoft.com/office/drawing/2014/main" id="{BD5CF6DF-C72C-4A8E-92D7-00817B1D5878}"/>
                </a:ext>
              </a:extLst>
            </p:cNvPr>
            <p:cNvSpPr>
              <a:spLocks noChangeArrowheads="1"/>
            </p:cNvSpPr>
            <p:nvPr userDrawn="1"/>
          </p:nvSpPr>
          <p:spPr bwMode="gray">
            <a:xfrm>
              <a:off x="3695" y="2065"/>
              <a:ext cx="97" cy="95"/>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62" name="Rectangle 150">
              <a:extLst>
                <a:ext uri="{FF2B5EF4-FFF2-40B4-BE49-F238E27FC236}">
                  <a16:creationId xmlns:a16="http://schemas.microsoft.com/office/drawing/2014/main" id="{BC57A9BA-CECD-42DC-8C0C-346D04611530}"/>
                </a:ext>
              </a:extLst>
            </p:cNvPr>
            <p:cNvSpPr>
              <a:spLocks noChangeArrowheads="1"/>
            </p:cNvSpPr>
            <p:nvPr userDrawn="1"/>
          </p:nvSpPr>
          <p:spPr bwMode="gray">
            <a:xfrm>
              <a:off x="2256" y="2065"/>
              <a:ext cx="95"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sp>
          <p:nvSpPr>
            <p:cNvPr id="1063" name="Rectangle 151">
              <a:extLst>
                <a:ext uri="{FF2B5EF4-FFF2-40B4-BE49-F238E27FC236}">
                  <a16:creationId xmlns:a16="http://schemas.microsoft.com/office/drawing/2014/main" id="{C62DF612-4966-4D37-8D71-9479135AD82B}"/>
                </a:ext>
              </a:extLst>
            </p:cNvPr>
            <p:cNvSpPr>
              <a:spLocks noChangeArrowheads="1"/>
            </p:cNvSpPr>
            <p:nvPr userDrawn="1"/>
          </p:nvSpPr>
          <p:spPr bwMode="gray">
            <a:xfrm>
              <a:off x="2112" y="2065"/>
              <a:ext cx="97" cy="9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en-US"/>
            </a:p>
          </p:txBody>
        </p:sp>
      </p:grpSp>
      <p:sp>
        <p:nvSpPr>
          <p:cNvPr id="1029" name="Rectangle 3"/>
          <p:cNvSpPr>
            <a:spLocks noGrp="1" noChangeArrowheads="1"/>
          </p:cNvSpPr>
          <p:nvPr>
            <p:ph type="body" idx="1"/>
          </p:nvPr>
        </p:nvSpPr>
        <p:spPr bwMode="gray">
          <a:xfrm>
            <a:off x="533400" y="971550"/>
            <a:ext cx="81915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2"/>
          <p:cNvSpPr>
            <a:spLocks noGrp="1" noChangeArrowheads="1"/>
          </p:cNvSpPr>
          <p:nvPr>
            <p:ph type="title"/>
          </p:nvPr>
        </p:nvSpPr>
        <p:spPr bwMode="gray">
          <a:xfrm>
            <a:off x="539750" y="228600"/>
            <a:ext cx="7086600"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壹、按一下以編輯母片標題樣式</a:t>
            </a:r>
            <a:endParaRPr lang="en-US" altLang="zh-TW" smtClean="0"/>
          </a:p>
        </p:txBody>
      </p:sp>
      <p:pic>
        <p:nvPicPr>
          <p:cNvPr id="1031" name="Picture 45" descr="未命名-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48639" y="216694"/>
            <a:ext cx="50482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46">
            <a:extLst>
              <a:ext uri="{FF2B5EF4-FFF2-40B4-BE49-F238E27FC236}">
                <a16:creationId xmlns:a16="http://schemas.microsoft.com/office/drawing/2014/main" id="{ED6067A3-817C-4D2B-AAEC-68197E4E4AD2}"/>
              </a:ext>
            </a:extLst>
          </p:cNvPr>
          <p:cNvSpPr txBox="1">
            <a:spLocks noChangeArrowheads="1"/>
          </p:cNvSpPr>
          <p:nvPr userDrawn="1"/>
        </p:nvSpPr>
        <p:spPr bwMode="auto">
          <a:xfrm>
            <a:off x="7935914" y="519113"/>
            <a:ext cx="7521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r>
              <a:rPr kumimoji="0" lang="en-US" altLang="zh-TW" sz="1050" b="1">
                <a:solidFill>
                  <a:schemeClr val="bg1"/>
                </a:solidFill>
              </a:rPr>
              <a:t>YunTech</a:t>
            </a:r>
          </a:p>
        </p:txBody>
      </p:sp>
      <p:sp>
        <p:nvSpPr>
          <p:cNvPr id="40" name="Rectangle 6">
            <a:extLst>
              <a:ext uri="{FF2B5EF4-FFF2-40B4-BE49-F238E27FC236}">
                <a16:creationId xmlns:a16="http://schemas.microsoft.com/office/drawing/2014/main" id="{02965818-1087-4BDC-BE16-AC716FFFD12E}"/>
              </a:ext>
            </a:extLst>
          </p:cNvPr>
          <p:cNvSpPr txBox="1">
            <a:spLocks noChangeArrowheads="1"/>
          </p:cNvSpPr>
          <p:nvPr userDrawn="1"/>
        </p:nvSpPr>
        <p:spPr>
          <a:xfrm>
            <a:off x="5940425" y="4966098"/>
            <a:ext cx="395288" cy="196453"/>
          </a:xfrm>
          <a:prstGeom prst="rect">
            <a:avLst/>
          </a:prstGeom>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fld id="{C11C2A76-E2C1-4C47-968D-7097F3ECA39A}" type="slidenum">
              <a:rPr lang="en-US" altLang="zh-TW" sz="750" b="1" smtClean="0"/>
              <a:pPr>
                <a:defRPr/>
              </a:pPr>
              <a:t>‹#›</a:t>
            </a:fld>
            <a:endParaRPr lang="en-US" altLang="zh-TW" sz="750"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63"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dt="0"/>
  <p:txStyles>
    <p:titleStyle>
      <a:lvl1pPr algn="l" rtl="0" eaLnBrk="0" fontAlgn="base" hangingPunct="0">
        <a:spcBef>
          <a:spcPct val="0"/>
        </a:spcBef>
        <a:spcAft>
          <a:spcPct val="0"/>
        </a:spcAft>
        <a:defRPr sz="2100" b="1">
          <a:solidFill>
            <a:schemeClr val="bg1"/>
          </a:solidFill>
          <a:latin typeface="華康標楷體" pitchFamily="65" charset="-120"/>
          <a:ea typeface="華康標楷體" pitchFamily="65" charset="-120"/>
          <a:cs typeface="+mj-cs"/>
        </a:defRPr>
      </a:lvl1pPr>
      <a:lvl2pPr algn="l" rtl="0" eaLnBrk="0" fontAlgn="base" hangingPunct="0">
        <a:spcBef>
          <a:spcPct val="0"/>
        </a:spcBef>
        <a:spcAft>
          <a:spcPct val="0"/>
        </a:spcAft>
        <a:defRPr sz="2100" b="1">
          <a:solidFill>
            <a:schemeClr val="bg1"/>
          </a:solidFill>
          <a:latin typeface="華康標楷體" pitchFamily="65" charset="-120"/>
          <a:ea typeface="華康標楷體" pitchFamily="65" charset="-120"/>
        </a:defRPr>
      </a:lvl2pPr>
      <a:lvl3pPr algn="l" rtl="0" eaLnBrk="0" fontAlgn="base" hangingPunct="0">
        <a:spcBef>
          <a:spcPct val="0"/>
        </a:spcBef>
        <a:spcAft>
          <a:spcPct val="0"/>
        </a:spcAft>
        <a:defRPr sz="2100" b="1">
          <a:solidFill>
            <a:schemeClr val="bg1"/>
          </a:solidFill>
          <a:latin typeface="華康標楷體" pitchFamily="65" charset="-120"/>
          <a:ea typeface="華康標楷體" pitchFamily="65" charset="-120"/>
        </a:defRPr>
      </a:lvl3pPr>
      <a:lvl4pPr algn="l" rtl="0" eaLnBrk="0" fontAlgn="base" hangingPunct="0">
        <a:spcBef>
          <a:spcPct val="0"/>
        </a:spcBef>
        <a:spcAft>
          <a:spcPct val="0"/>
        </a:spcAft>
        <a:defRPr sz="2100" b="1">
          <a:solidFill>
            <a:schemeClr val="bg1"/>
          </a:solidFill>
          <a:latin typeface="華康標楷體" pitchFamily="65" charset="-120"/>
          <a:ea typeface="華康標楷體" pitchFamily="65" charset="-120"/>
        </a:defRPr>
      </a:lvl4pPr>
      <a:lvl5pPr algn="l" rtl="0" eaLnBrk="0" fontAlgn="base" hangingPunct="0">
        <a:spcBef>
          <a:spcPct val="0"/>
        </a:spcBef>
        <a:spcAft>
          <a:spcPct val="0"/>
        </a:spcAft>
        <a:defRPr sz="2100" b="1">
          <a:solidFill>
            <a:schemeClr val="bg1"/>
          </a:solidFill>
          <a:latin typeface="華康標楷體" pitchFamily="65" charset="-120"/>
          <a:ea typeface="華康標楷體" pitchFamily="65" charset="-120"/>
        </a:defRPr>
      </a:lvl5pPr>
      <a:lvl6pPr marL="342900" algn="l" rtl="0" eaLnBrk="1" fontAlgn="base" hangingPunct="1">
        <a:spcBef>
          <a:spcPct val="0"/>
        </a:spcBef>
        <a:spcAft>
          <a:spcPct val="0"/>
        </a:spcAft>
        <a:defRPr sz="2400" b="1">
          <a:solidFill>
            <a:schemeClr val="bg1"/>
          </a:solidFill>
          <a:latin typeface="Arial" charset="0"/>
        </a:defRPr>
      </a:lvl6pPr>
      <a:lvl7pPr marL="685800" algn="l" rtl="0" eaLnBrk="1" fontAlgn="base" hangingPunct="1">
        <a:spcBef>
          <a:spcPct val="0"/>
        </a:spcBef>
        <a:spcAft>
          <a:spcPct val="0"/>
        </a:spcAft>
        <a:defRPr sz="2400" b="1">
          <a:solidFill>
            <a:schemeClr val="bg1"/>
          </a:solidFill>
          <a:latin typeface="Arial" charset="0"/>
        </a:defRPr>
      </a:lvl7pPr>
      <a:lvl8pPr marL="1028700" algn="l" rtl="0" eaLnBrk="1" fontAlgn="base" hangingPunct="1">
        <a:spcBef>
          <a:spcPct val="0"/>
        </a:spcBef>
        <a:spcAft>
          <a:spcPct val="0"/>
        </a:spcAft>
        <a:defRPr sz="2400" b="1">
          <a:solidFill>
            <a:schemeClr val="bg1"/>
          </a:solidFill>
          <a:latin typeface="Arial" charset="0"/>
        </a:defRPr>
      </a:lvl8pPr>
      <a:lvl9pPr marL="1371600" algn="l" rtl="0" eaLnBrk="1" fontAlgn="base" hangingPunct="1">
        <a:spcBef>
          <a:spcPct val="0"/>
        </a:spcBef>
        <a:spcAft>
          <a:spcPct val="0"/>
        </a:spcAft>
        <a:defRPr sz="2400" b="1">
          <a:solidFill>
            <a:schemeClr val="bg1"/>
          </a:solidFill>
          <a:latin typeface="Arial" charset="0"/>
        </a:defRPr>
      </a:lvl9pPr>
    </p:titleStyle>
    <p:bodyStyle>
      <a:lvl1pPr marL="257175" indent="-257175" algn="l" rtl="0" eaLnBrk="0" fontAlgn="base" hangingPunct="0">
        <a:spcBef>
          <a:spcPct val="20000"/>
        </a:spcBef>
        <a:spcAft>
          <a:spcPct val="0"/>
        </a:spcAft>
        <a:buClr>
          <a:schemeClr val="tx2"/>
        </a:buClr>
        <a:buFont typeface="Wingdings" panose="05000000000000000000" pitchFamily="2" charset="2"/>
        <a:buChar char="v"/>
        <a:defRPr sz="2100">
          <a:solidFill>
            <a:schemeClr val="tx1"/>
          </a:solidFill>
          <a:latin typeface="華康標楷體" pitchFamily="65" charset="-120"/>
          <a:ea typeface="華康標楷體" pitchFamily="65" charset="-120"/>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1950">
          <a:solidFill>
            <a:schemeClr val="tx1"/>
          </a:solidFill>
          <a:latin typeface="華康標楷體" pitchFamily="65" charset="-120"/>
          <a:ea typeface="華康標楷體" pitchFamily="65" charset="-120"/>
        </a:defRPr>
      </a:lvl2pPr>
      <a:lvl3pPr marL="857250" indent="-171450" algn="l" rtl="0" eaLnBrk="0" fontAlgn="base" hangingPunct="0">
        <a:spcBef>
          <a:spcPct val="20000"/>
        </a:spcBef>
        <a:spcAft>
          <a:spcPct val="0"/>
        </a:spcAft>
        <a:buClr>
          <a:schemeClr val="accent2"/>
        </a:buClr>
        <a:buChar char="•"/>
        <a:defRPr sz="1800">
          <a:solidFill>
            <a:schemeClr val="tx1"/>
          </a:solidFill>
          <a:latin typeface="華康標楷體" pitchFamily="65" charset="-120"/>
          <a:ea typeface="華康標楷體" pitchFamily="65" charset="-120"/>
        </a:defRPr>
      </a:lvl3pPr>
      <a:lvl4pPr marL="1200150" indent="-171450" algn="l" rtl="0" eaLnBrk="0" fontAlgn="base" hangingPunct="0">
        <a:spcBef>
          <a:spcPct val="20000"/>
        </a:spcBef>
        <a:spcAft>
          <a:spcPct val="0"/>
        </a:spcAft>
        <a:buChar char="–"/>
        <a:defRPr sz="1500">
          <a:solidFill>
            <a:schemeClr val="tx1"/>
          </a:solidFill>
          <a:latin typeface="華康標楷體" pitchFamily="65" charset="-120"/>
          <a:ea typeface="華康標楷體" pitchFamily="65" charset="-120"/>
        </a:defRPr>
      </a:lvl4pPr>
      <a:lvl5pPr marL="1543050" indent="-171450" algn="l" rtl="0" eaLnBrk="0" fontAlgn="base" hangingPunct="0">
        <a:spcBef>
          <a:spcPct val="20000"/>
        </a:spcBef>
        <a:spcAft>
          <a:spcPct val="0"/>
        </a:spcAft>
        <a:buChar char="»"/>
        <a:defRPr sz="1500">
          <a:solidFill>
            <a:schemeClr val="tx1"/>
          </a:solidFill>
          <a:latin typeface="華康標楷體" pitchFamily="65" charset="-120"/>
          <a:ea typeface="華康標楷體" pitchFamily="65" charset="-12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app.yuntech.edu.tw/AAXC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18" Type="http://schemas.openxmlformats.org/officeDocument/2006/relationships/slide" Target="slide22.xml"/><Relationship Id="rId3" Type="http://schemas.openxmlformats.org/officeDocument/2006/relationships/slide" Target="slide15.xml"/><Relationship Id="rId7" Type="http://schemas.openxmlformats.org/officeDocument/2006/relationships/slide" Target="slide6.xml"/><Relationship Id="rId12" Type="http://schemas.openxmlformats.org/officeDocument/2006/relationships/slide" Target="slide17.xml"/><Relationship Id="rId17" Type="http://schemas.openxmlformats.org/officeDocument/2006/relationships/slide" Target="slide30.xml"/><Relationship Id="rId2" Type="http://schemas.openxmlformats.org/officeDocument/2006/relationships/slide" Target="slide3.xml"/><Relationship Id="rId16"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7.xml"/><Relationship Id="rId5" Type="http://schemas.openxmlformats.org/officeDocument/2006/relationships/slide" Target="slide23.xml"/><Relationship Id="rId15" Type="http://schemas.openxmlformats.org/officeDocument/2006/relationships/slide" Target="slide26.xml"/><Relationship Id="rId10" Type="http://schemas.openxmlformats.org/officeDocument/2006/relationships/slide" Target="slide8.xml"/><Relationship Id="rId19" Type="http://schemas.openxmlformats.org/officeDocument/2006/relationships/slide" Target="slide24.xml"/><Relationship Id="rId4" Type="http://schemas.openxmlformats.org/officeDocument/2006/relationships/slide" Target="slide19.xml"/><Relationship Id="rId9" Type="http://schemas.openxmlformats.org/officeDocument/2006/relationships/slide" Target="slide12.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webapp.yuntech.edu.tw/WebAAXCSR/SelectCourse/SelectCourOperRecord.aspx" TargetMode="External"/><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webapp.yuntech.edu.tw/WebNewCAS/StudentFile/Course/pStudCour.aspx" TargetMode="External"/><Relationship Id="rId4" Type="http://schemas.openxmlformats.org/officeDocument/2006/relationships/hyperlink" Target="https://webapp.yuntech.edu.tw/WebNewCAS/Elective/Query/BatchLog.asp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webapp.yuntech.edu.tw/webnewcas/course/querycour.aspx"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ebapp.yuntech.edu.tw/YunTechSSO/Home/Index?_dc=637632501861314555"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字版面配置區 2"/>
          <p:cNvSpPr>
            <a:spLocks noGrp="1"/>
          </p:cNvSpPr>
          <p:nvPr>
            <p:ph type="body" idx="1"/>
          </p:nvPr>
        </p:nvSpPr>
        <p:spPr>
          <a:xfrm>
            <a:off x="1547664" y="987574"/>
            <a:ext cx="6156963" cy="3834593"/>
          </a:xfrm>
        </p:spPr>
        <p:txBody>
          <a:bodyPr/>
          <a:lstStyle/>
          <a:p>
            <a:pPr algn="ctr"/>
            <a:r>
              <a:rPr lang="zh-TW" altLang="en-US" sz="6000" b="1" dirty="0">
                <a:solidFill>
                  <a:srgbClr val="002060"/>
                </a:solidFill>
                <a:latin typeface="Arial" panose="020B0604020202020204" pitchFamily="34" charset="0"/>
                <a:ea typeface="微軟正黑體" panose="020B0604030504040204" pitchFamily="34" charset="-120"/>
              </a:rPr>
              <a:t>選課操作手冊</a:t>
            </a:r>
            <a:endParaRPr lang="en-US" altLang="zh-TW" sz="6000" b="1" dirty="0">
              <a:solidFill>
                <a:srgbClr val="002060"/>
              </a:solidFill>
              <a:latin typeface="Arial" panose="020B0604020202020204" pitchFamily="34" charset="0"/>
              <a:ea typeface="微軟正黑體" panose="020B0604030504040204" pitchFamily="34" charset="-120"/>
            </a:endParaRPr>
          </a:p>
          <a:p>
            <a:pPr algn="ctr"/>
            <a:r>
              <a:rPr lang="zh-TW" altLang="zh-TW" b="1" dirty="0">
                <a:latin typeface="Arial" panose="020B0604020202020204" pitchFamily="34" charset="0"/>
                <a:ea typeface="微軟正黑體" panose="020B0604030504040204" pitchFamily="34" charset="-120"/>
              </a:rPr>
              <a:t>選課系統網址：</a:t>
            </a:r>
            <a:r>
              <a:rPr lang="en-US" altLang="zh-TW" b="1" u="sng" dirty="0">
                <a:latin typeface="Arial" panose="020B0604020202020204" pitchFamily="34" charset="0"/>
                <a:ea typeface="微軟正黑體" panose="020B0604030504040204" pitchFamily="34" charset="-120"/>
                <a:hlinkClick r:id="rId3"/>
              </a:rPr>
              <a:t>https://webapp.yuntech.edu.tw/AAXCCS</a:t>
            </a:r>
            <a:r>
              <a:rPr lang="en-US" altLang="zh-TW" b="1" u="sng" dirty="0" smtClean="0">
                <a:latin typeface="Arial" panose="020B0604020202020204" pitchFamily="34" charset="0"/>
                <a:ea typeface="微軟正黑體" panose="020B0604030504040204" pitchFamily="34" charset="-120"/>
                <a:hlinkClick r:id="rId3"/>
              </a:rPr>
              <a:t>/</a:t>
            </a:r>
            <a:endParaRPr lang="en-US" altLang="zh-TW" sz="2700" b="1" dirty="0">
              <a:solidFill>
                <a:srgbClr val="002060"/>
              </a:solidFill>
              <a:latin typeface="Arial" panose="020B0604020202020204" pitchFamily="34" charset="0"/>
              <a:ea typeface="微軟正黑體" panose="020B0604030504040204" pitchFamily="34" charset="-120"/>
            </a:endParaRPr>
          </a:p>
          <a:p>
            <a:pPr algn="r"/>
            <a:endParaRPr lang="en-US" altLang="zh-TW" sz="1800" b="1" dirty="0" smtClean="0">
              <a:solidFill>
                <a:srgbClr val="002060"/>
              </a:solidFill>
              <a:latin typeface="Arial" panose="020B0604020202020204" pitchFamily="34" charset="0"/>
              <a:ea typeface="微軟正黑體" panose="020B0604030504040204" pitchFamily="34" charset="-120"/>
            </a:endParaRPr>
          </a:p>
          <a:p>
            <a:pPr algn="r"/>
            <a:r>
              <a:rPr lang="zh-TW" altLang="en-US" sz="1800" b="1" dirty="0" smtClean="0">
                <a:solidFill>
                  <a:srgbClr val="002060"/>
                </a:solidFill>
                <a:latin typeface="Arial" panose="020B0604020202020204" pitchFamily="34" charset="0"/>
                <a:ea typeface="微軟正黑體" panose="020B0604030504040204" pitchFamily="34" charset="-120"/>
              </a:rPr>
              <a:t>教務處</a:t>
            </a:r>
            <a:endParaRPr lang="en-US" altLang="zh-TW" sz="1800" b="1" dirty="0">
              <a:solidFill>
                <a:srgbClr val="002060"/>
              </a:solidFill>
              <a:latin typeface="Arial" panose="020B0604020202020204" pitchFamily="34" charset="0"/>
              <a:ea typeface="微軟正黑體" panose="020B0604030504040204" pitchFamily="34" charset="-120"/>
            </a:endParaRPr>
          </a:p>
          <a:p>
            <a:pPr algn="r"/>
            <a:r>
              <a:rPr lang="zh-TW" altLang="en-US" sz="1800" b="1" dirty="0">
                <a:solidFill>
                  <a:srgbClr val="002060"/>
                </a:solidFill>
                <a:latin typeface="Arial" panose="020B0604020202020204" pitchFamily="34" charset="0"/>
                <a:ea typeface="微軟正黑體" panose="020B0604030504040204" pitchFamily="34" charset="-120"/>
              </a:rPr>
              <a:t>課程及教學組</a:t>
            </a:r>
            <a:endParaRPr lang="en-US" altLang="zh-TW" sz="1800" b="1" dirty="0">
              <a:solidFill>
                <a:srgbClr val="002060"/>
              </a:solidFill>
              <a:latin typeface="Arial" panose="020B0604020202020204" pitchFamily="34" charset="0"/>
              <a:ea typeface="微軟正黑體" panose="020B0604030504040204" pitchFamily="34" charset="-120"/>
            </a:endParaRPr>
          </a:p>
          <a:p>
            <a:pPr algn="r"/>
            <a:r>
              <a:rPr lang="en-US" altLang="zh-TW" sz="1800" b="1" dirty="0">
                <a:solidFill>
                  <a:srgbClr val="002060"/>
                </a:solidFill>
                <a:latin typeface="Arial" panose="020B0604020202020204" pitchFamily="34" charset="0"/>
                <a:ea typeface="微軟正黑體" panose="020B0604030504040204" pitchFamily="34" charset="-120"/>
              </a:rPr>
              <a:t>110.7.30</a:t>
            </a:r>
          </a:p>
          <a:p>
            <a:pPr algn="ctr"/>
            <a:endParaRPr lang="zh-TW" altLang="en-US" sz="2700" b="1" dirty="0">
              <a:solidFill>
                <a:srgbClr val="002060"/>
              </a:solidFill>
              <a:latin typeface="Arial" panose="020B0604020202020204" pitchFamily="34" charset="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4959232" y="483518"/>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選課登記</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23" name="圖片 22">
            <a:hlinkClick r:id="rId2" action="ppaction://hlinksldjump"/>
          </p:cNvPr>
          <p:cNvPicPr>
            <a:picLocks noChangeAspect="1"/>
          </p:cNvPicPr>
          <p:nvPr/>
        </p:nvPicPr>
        <p:blipFill>
          <a:blip r:embed="rId3"/>
          <a:stretch>
            <a:fillRect/>
          </a:stretch>
        </p:blipFill>
        <p:spPr>
          <a:xfrm>
            <a:off x="8532440" y="1059582"/>
            <a:ext cx="704552" cy="667225"/>
          </a:xfrm>
          <a:prstGeom prst="rect">
            <a:avLst/>
          </a:prstGeom>
        </p:spPr>
      </p:pic>
      <p:pic>
        <p:nvPicPr>
          <p:cNvPr id="18" name="圖片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1701" y="786050"/>
            <a:ext cx="4887162" cy="3140042"/>
          </a:xfrm>
          <a:prstGeom prst="rect">
            <a:avLst/>
          </a:prstGeom>
          <a:noFill/>
          <a:ln>
            <a:noFill/>
          </a:ln>
        </p:spPr>
      </p:pic>
      <p:pic>
        <p:nvPicPr>
          <p:cNvPr id="21" name="圖片 20"/>
          <p:cNvPicPr/>
          <p:nvPr/>
        </p:nvPicPr>
        <p:blipFill rotWithShape="1">
          <a:blip r:embed="rId5" cstate="print">
            <a:extLst>
              <a:ext uri="{28A0092B-C50C-407E-A947-70E740481C1C}">
                <a14:useLocalDpi xmlns:a14="http://schemas.microsoft.com/office/drawing/2010/main" val="0"/>
              </a:ext>
            </a:extLst>
          </a:blip>
          <a:srcRect b="24792"/>
          <a:stretch/>
        </p:blipFill>
        <p:spPr bwMode="auto">
          <a:xfrm>
            <a:off x="1968952" y="3892933"/>
            <a:ext cx="4005064" cy="1041015"/>
          </a:xfrm>
          <a:prstGeom prst="rect">
            <a:avLst/>
          </a:prstGeom>
          <a:noFill/>
          <a:ln>
            <a:noFill/>
          </a:ln>
          <a:extLst>
            <a:ext uri="{53640926-AAD7-44D8-BBD7-CCE9431645EC}">
              <a14:shadowObscured xmlns:a14="http://schemas.microsoft.com/office/drawing/2010/main"/>
            </a:ext>
          </a:extLst>
        </p:spPr>
      </p:pic>
      <p:sp>
        <p:nvSpPr>
          <p:cNvPr id="25" name="矩形 24"/>
          <p:cNvSpPr/>
          <p:nvPr/>
        </p:nvSpPr>
        <p:spPr bwMode="auto">
          <a:xfrm>
            <a:off x="2406945" y="890088"/>
            <a:ext cx="378042" cy="216024"/>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26" name="AutoShape 12"/>
          <p:cNvSpPr>
            <a:spLocks/>
          </p:cNvSpPr>
          <p:nvPr/>
        </p:nvSpPr>
        <p:spPr bwMode="auto">
          <a:xfrm>
            <a:off x="68901" y="2326874"/>
            <a:ext cx="3446676" cy="1358860"/>
          </a:xfrm>
          <a:prstGeom prst="rect">
            <a:avLst/>
          </a:prstGeom>
          <a:solidFill>
            <a:schemeClr val="bg1"/>
          </a:solidFill>
          <a:ln w="28575">
            <a:solidFill>
              <a:srgbClr val="2CB5B2"/>
            </a:solidFill>
            <a:miter lim="800000"/>
            <a:headEnd/>
            <a:tailEnd/>
          </a:ln>
          <a:extLst/>
        </p:spPr>
        <p:txBody>
          <a:bodyPr rot="0" vert="horz" wrap="square" lIns="68580" tIns="34290" rIns="68580" bIns="34290" anchor="t" anchorCtr="0" upright="1">
            <a:noAutofit/>
          </a:bodyPr>
          <a:lstStyle/>
          <a:p>
            <a:pPr marL="57150" indent="-57150">
              <a:spcAft>
                <a:spcPts val="0"/>
              </a:spcAft>
            </a:pPr>
            <a:r>
              <a:rPr lang="en-US" altLang="zh-TW" sz="1400" b="1" dirty="0" smtClean="0">
                <a:solidFill>
                  <a:srgbClr val="2CB5B2"/>
                </a:solidFill>
                <a:latin typeface="微軟正黑體" panose="020B0604030504040204" pitchFamily="34" charset="-120"/>
                <a:ea typeface="微軟正黑體" panose="020B0604030504040204" pitchFamily="34" charset="-120"/>
              </a:rPr>
              <a:t>1.</a:t>
            </a:r>
            <a:r>
              <a:rPr lang="zh-TW" altLang="en-US" sz="1400" b="1" dirty="0" smtClean="0">
                <a:solidFill>
                  <a:srgbClr val="2CB5B2"/>
                </a:solidFill>
                <a:latin typeface="微軟正黑體" panose="020B0604030504040204" pitchFamily="34" charset="-120"/>
                <a:ea typeface="微軟正黑體" panose="020B0604030504040204" pitchFamily="34" charset="-120"/>
              </a:rPr>
              <a:t>選課</a:t>
            </a:r>
            <a:r>
              <a:rPr lang="zh-TW" altLang="en-US" sz="1400" b="1" dirty="0">
                <a:solidFill>
                  <a:srgbClr val="2CB5B2"/>
                </a:solidFill>
                <a:latin typeface="微軟正黑體" panose="020B0604030504040204" pitchFamily="34" charset="-120"/>
                <a:ea typeface="微軟正黑體" panose="020B0604030504040204" pitchFamily="34" charset="-120"/>
              </a:rPr>
              <a:t>方式</a:t>
            </a:r>
            <a:r>
              <a:rPr lang="en-US" sz="1400" b="1" dirty="0">
                <a:solidFill>
                  <a:srgbClr val="2CB5B2"/>
                </a:solidFill>
                <a:latin typeface="微軟正黑體" panose="020B0604030504040204" pitchFamily="34" charset="-120"/>
                <a:ea typeface="微軟正黑體" panose="020B0604030504040204" pitchFamily="34" charset="-120"/>
              </a:rPr>
              <a:t>A</a:t>
            </a:r>
            <a:r>
              <a:rPr lang="zh-TW" altLang="en-US" sz="1400" b="1" dirty="0">
                <a:solidFill>
                  <a:srgbClr val="2CB5B2"/>
                </a:solidFill>
                <a:latin typeface="微軟正黑體" panose="020B0604030504040204" pitchFamily="34" charset="-120"/>
                <a:ea typeface="微軟正黑體" panose="020B0604030504040204" pitchFamily="34" charset="-120"/>
              </a:rPr>
              <a:t>：</a:t>
            </a:r>
            <a:endParaRPr lang="en-US" altLang="zh-TW" sz="1400" b="1" dirty="0">
              <a:solidFill>
                <a:srgbClr val="2CB5B2"/>
              </a:solidFill>
              <a:latin typeface="微軟正黑體" panose="020B0604030504040204" pitchFamily="34" charset="-120"/>
              <a:ea typeface="微軟正黑體" panose="020B0604030504040204" pitchFamily="34" charset="-120"/>
            </a:endParaRPr>
          </a:p>
          <a:p>
            <a:pPr marL="57150" indent="-57150">
              <a:spcAft>
                <a:spcPts val="0"/>
              </a:spcAft>
            </a:pPr>
            <a:r>
              <a:rPr lang="zh-TW" altLang="zh-TW" sz="1400" b="1" dirty="0">
                <a:solidFill>
                  <a:srgbClr val="2CB5B2"/>
                </a:solidFill>
                <a:latin typeface="Arial Black" panose="020B0A04020102020204" pitchFamily="34" charset="0"/>
                <a:ea typeface="微軟正黑體" panose="020B0604030504040204" pitchFamily="34" charset="-120"/>
                <a:cs typeface="Calibri Light" panose="020F0302020204030204" pitchFamily="34" charset="0"/>
              </a:rPr>
              <a:t>❶</a:t>
            </a:r>
            <a:r>
              <a:rPr lang="en-US" sz="1400" dirty="0">
                <a:latin typeface="Arial Black" panose="020B0A04020102020204" pitchFamily="34" charset="0"/>
                <a:ea typeface="微軟正黑體" panose="020B0604030504040204" pitchFamily="34" charset="-120"/>
              </a:rPr>
              <a:t> </a:t>
            </a:r>
            <a:r>
              <a:rPr lang="zh-TW" altLang="en-US" sz="1400" dirty="0">
                <a:latin typeface="Arial Black" panose="020B0A04020102020204" pitchFamily="34" charset="0"/>
                <a:ea typeface="微軟正黑體" panose="020B0604030504040204" pitchFamily="34" charset="-120"/>
              </a:rPr>
              <a:t>勾選查詢資料→點</a:t>
            </a:r>
            <a:r>
              <a:rPr lang="en-US" altLang="zh-TW" sz="1400" dirty="0">
                <a:latin typeface="Arial Black" panose="020B0A04020102020204" pitchFamily="34" charset="0"/>
                <a:ea typeface="微軟正黑體" panose="020B0604030504040204" pitchFamily="34" charset="-120"/>
              </a:rPr>
              <a:t>【</a:t>
            </a:r>
            <a:r>
              <a:rPr lang="zh-TW" altLang="en-US" sz="1400" b="1" dirty="0">
                <a:solidFill>
                  <a:srgbClr val="22AC38"/>
                </a:solidFill>
                <a:latin typeface="Arial Black" panose="020B0A04020102020204" pitchFamily="34" charset="0"/>
                <a:ea typeface="微軟正黑體" panose="020B0604030504040204" pitchFamily="34" charset="-120"/>
              </a:rPr>
              <a:t>查詢</a:t>
            </a:r>
            <a:r>
              <a:rPr lang="en-US" altLang="zh-TW" sz="1400" dirty="0">
                <a:latin typeface="Arial Black" panose="020B0A04020102020204" pitchFamily="34" charset="0"/>
                <a:ea typeface="微軟正黑體" panose="020B0604030504040204" pitchFamily="34" charset="-120"/>
              </a:rPr>
              <a:t>】</a:t>
            </a:r>
          </a:p>
          <a:p>
            <a:pPr marL="57150" indent="-57150">
              <a:spcAft>
                <a:spcPts val="0"/>
              </a:spcAft>
            </a:pPr>
            <a:r>
              <a:rPr lang="zh-TW" altLang="zh-TW" sz="1400" dirty="0">
                <a:solidFill>
                  <a:srgbClr val="2CB5B2"/>
                </a:solidFill>
                <a:latin typeface="Arial Black" panose="020B0A04020102020204" pitchFamily="34" charset="0"/>
                <a:ea typeface="微軟正黑體" panose="020B0604030504040204" pitchFamily="34" charset="-120"/>
                <a:cs typeface="Calibri Light" panose="020F0302020204030204" pitchFamily="34" charset="0"/>
              </a:rPr>
              <a:t>❷</a:t>
            </a:r>
            <a:r>
              <a:rPr lang="zh-TW" altLang="en-US" sz="1400" dirty="0">
                <a:latin typeface="Arial Black" panose="020B0A04020102020204" pitchFamily="34" charset="0"/>
                <a:ea typeface="微軟正黑體" panose="020B0604030504040204" pitchFamily="34" charset="-120"/>
              </a:rPr>
              <a:t>√欄位□處點選</a:t>
            </a:r>
            <a:endParaRPr lang="en-US" altLang="zh-TW" sz="1400" dirty="0">
              <a:latin typeface="Arial Black" panose="020B0A04020102020204" pitchFamily="34" charset="0"/>
              <a:ea typeface="微軟正黑體" panose="020B0604030504040204" pitchFamily="34" charset="-120"/>
            </a:endParaRPr>
          </a:p>
          <a:p>
            <a:pPr marL="285750" indent="-114300">
              <a:spcAft>
                <a:spcPts val="0"/>
              </a:spcAft>
            </a:pPr>
            <a:r>
              <a:rPr lang="zh-TW" altLang="en-US" sz="1400" b="1"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按 </a:t>
            </a:r>
            <a:r>
              <a:rPr lang="en-US" altLang="zh-TW" sz="1400" dirty="0">
                <a:latin typeface="微軟正黑體" panose="020B0604030504040204" pitchFamily="34" charset="-120"/>
                <a:ea typeface="微軟正黑體" panose="020B0604030504040204" pitchFamily="34" charset="-120"/>
              </a:rPr>
              <a:t>【</a:t>
            </a:r>
            <a:r>
              <a:rPr lang="en-US" altLang="zh-TW" sz="1400" b="1" dirty="0">
                <a:solidFill>
                  <a:srgbClr val="EA5514"/>
                </a:solidFill>
                <a:latin typeface="微軟正黑體" panose="020B0604030504040204" pitchFamily="34" charset="-120"/>
                <a:ea typeface="微軟正黑體" panose="020B0604030504040204" pitchFamily="34" charset="-120"/>
              </a:rPr>
              <a:t>+</a:t>
            </a:r>
            <a:r>
              <a:rPr lang="zh-TW" altLang="en-US" sz="1400" b="1" dirty="0">
                <a:solidFill>
                  <a:srgbClr val="EA5514"/>
                </a:solidFill>
                <a:latin typeface="微軟正黑體" panose="020B0604030504040204" pitchFamily="34" charset="-120"/>
                <a:ea typeface="微軟正黑體" panose="020B0604030504040204" pitchFamily="34" charset="-120"/>
              </a:rPr>
              <a:t>登記</a:t>
            </a:r>
            <a:r>
              <a:rPr lang="en-US" sz="1400" b="1" dirty="0">
                <a:solidFill>
                  <a:srgbClr val="EA5514"/>
                </a:solidFill>
                <a:latin typeface="微軟正黑體" panose="020B0604030504040204" pitchFamily="34" charset="-120"/>
                <a:ea typeface="微軟正黑體" panose="020B0604030504040204" pitchFamily="34" charset="-120"/>
              </a:rPr>
              <a:t>/</a:t>
            </a:r>
            <a:r>
              <a:rPr lang="zh-TW" altLang="en-US" sz="1400" b="1" dirty="0">
                <a:solidFill>
                  <a:srgbClr val="EA5514"/>
                </a:solidFill>
                <a:latin typeface="微軟正黑體" panose="020B0604030504040204" pitchFamily="34" charset="-120"/>
                <a:ea typeface="微軟正黑體" panose="020B0604030504040204" pitchFamily="34" charset="-120"/>
              </a:rPr>
              <a:t>加進選課清單</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，右上欄位可即時預覽課表</a:t>
            </a:r>
            <a:endParaRPr lang="en-US" altLang="zh-TW" sz="1400" dirty="0">
              <a:latin typeface="微軟正黑體" panose="020B0604030504040204" pitchFamily="34" charset="-120"/>
              <a:ea typeface="微軟正黑體" panose="020B0604030504040204" pitchFamily="34" charset="-120"/>
            </a:endParaRPr>
          </a:p>
          <a:p>
            <a:pPr marL="285750" indent="-114300">
              <a:spcAft>
                <a:spcPts val="0"/>
              </a:spcAft>
            </a:pPr>
            <a:r>
              <a:rPr lang="zh-TW" altLang="en-US" sz="1400" b="1"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直接</a:t>
            </a:r>
            <a:r>
              <a:rPr lang="zh-TW" altLang="zh-TW" sz="1400" dirty="0">
                <a:latin typeface="微軟正黑體" panose="020B0604030504040204" pitchFamily="34" charset="-120"/>
                <a:ea typeface="微軟正黑體" panose="020B0604030504040204" pitchFamily="34" charset="-120"/>
              </a:rPr>
              <a:t>按 </a:t>
            </a:r>
            <a:r>
              <a:rPr lang="en-US" altLang="zh-TW" sz="1400" dirty="0">
                <a:latin typeface="微軟正黑體" panose="020B0604030504040204" pitchFamily="34" charset="-120"/>
                <a:ea typeface="微軟正黑體" panose="020B0604030504040204" pitchFamily="34" charset="-120"/>
              </a:rPr>
              <a:t>【</a:t>
            </a:r>
            <a:r>
              <a:rPr lang="zh-TW" altLang="en-US" sz="1400" b="1" dirty="0">
                <a:solidFill>
                  <a:srgbClr val="C30D23"/>
                </a:solidFill>
                <a:latin typeface="微軟正黑體" panose="020B0604030504040204" pitchFamily="34" charset="-120"/>
                <a:ea typeface="微軟正黑體" panose="020B0604030504040204" pitchFamily="34" charset="-120"/>
              </a:rPr>
              <a:t>下一步</a:t>
            </a:r>
            <a:r>
              <a:rPr lang="en-US" altLang="zh-TW" sz="1400" b="1" dirty="0">
                <a:solidFill>
                  <a:srgbClr val="C30D23"/>
                </a:solidFill>
                <a:latin typeface="微軟正黑體" panose="020B0604030504040204" pitchFamily="34" charset="-120"/>
                <a:ea typeface="微軟正黑體" panose="020B0604030504040204" pitchFamily="34" charset="-120"/>
              </a:rPr>
              <a:t>(</a:t>
            </a:r>
            <a:r>
              <a:rPr lang="zh-TW" altLang="en-US" sz="1400" b="1" dirty="0">
                <a:solidFill>
                  <a:srgbClr val="C30D23"/>
                </a:solidFill>
                <a:latin typeface="微軟正黑體" panose="020B0604030504040204" pitchFamily="34" charset="-120"/>
                <a:ea typeface="微軟正黑體" panose="020B0604030504040204" pitchFamily="34" charset="-120"/>
              </a:rPr>
              <a:t>確認預選課程</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
        <p:nvSpPr>
          <p:cNvPr id="27" name="AutoShape 13"/>
          <p:cNvSpPr>
            <a:spLocks/>
          </p:cNvSpPr>
          <p:nvPr/>
        </p:nvSpPr>
        <p:spPr bwMode="auto">
          <a:xfrm>
            <a:off x="3679846" y="1333199"/>
            <a:ext cx="4588340" cy="767176"/>
          </a:xfrm>
          <a:prstGeom prst="rect">
            <a:avLst/>
          </a:prstGeom>
          <a:solidFill>
            <a:schemeClr val="bg1"/>
          </a:solidFill>
          <a:ln w="19050">
            <a:solidFill>
              <a:srgbClr val="FF7C80"/>
            </a:solidFill>
            <a:miter lim="800000"/>
            <a:headEnd/>
            <a:tailEnd/>
          </a:ln>
          <a:extLst/>
        </p:spPr>
        <p:txBody>
          <a:bodyPr rot="0" vert="horz" wrap="square" lIns="68580" tIns="34290" rIns="68580" bIns="34290" anchor="t" anchorCtr="0" upright="1">
            <a:noAutofit/>
          </a:bodyPr>
          <a:lstStyle/>
          <a:p>
            <a:pPr>
              <a:spcAft>
                <a:spcPts val="0"/>
              </a:spcAft>
            </a:pPr>
            <a:r>
              <a:rPr lang="en-US" altLang="zh-TW" sz="1400" b="1" dirty="0" smtClean="0">
                <a:solidFill>
                  <a:srgbClr val="FF4F53"/>
                </a:solidFill>
                <a:latin typeface="微軟正黑體" panose="020B0604030504040204" pitchFamily="34" charset="-120"/>
                <a:ea typeface="微軟正黑體" panose="020B0604030504040204" pitchFamily="34" charset="-120"/>
              </a:rPr>
              <a:t>2.</a:t>
            </a:r>
            <a:r>
              <a:rPr lang="zh-TW" altLang="en-US" sz="1400" b="1" dirty="0" smtClean="0">
                <a:solidFill>
                  <a:srgbClr val="FF4F53"/>
                </a:solidFill>
                <a:latin typeface="微軟正黑體" panose="020B0604030504040204" pitchFamily="34" charset="-120"/>
                <a:ea typeface="微軟正黑體" panose="020B0604030504040204" pitchFamily="34" charset="-120"/>
              </a:rPr>
              <a:t>選課</a:t>
            </a:r>
            <a:r>
              <a:rPr lang="zh-TW" altLang="en-US" sz="1400" b="1" dirty="0">
                <a:solidFill>
                  <a:srgbClr val="FF4F53"/>
                </a:solidFill>
                <a:latin typeface="微軟正黑體" panose="020B0604030504040204" pitchFamily="34" charset="-120"/>
                <a:ea typeface="微軟正黑體" panose="020B0604030504040204" pitchFamily="34" charset="-120"/>
              </a:rPr>
              <a:t>方式</a:t>
            </a:r>
            <a:r>
              <a:rPr lang="en-US" sz="1400" b="1" dirty="0">
                <a:solidFill>
                  <a:srgbClr val="FF4F53"/>
                </a:solidFill>
                <a:latin typeface="微軟正黑體" panose="020B0604030504040204" pitchFamily="34" charset="-120"/>
                <a:ea typeface="微軟正黑體" panose="020B0604030504040204" pitchFamily="34" charset="-120"/>
              </a:rPr>
              <a:t>B</a:t>
            </a:r>
            <a:r>
              <a:rPr lang="zh-TW" altLang="en-US" sz="1400" b="1" dirty="0">
                <a:solidFill>
                  <a:srgbClr val="FF4F53"/>
                </a:solidFill>
                <a:latin typeface="微軟正黑體" panose="020B0604030504040204" pitchFamily="34" charset="-120"/>
                <a:ea typeface="微軟正黑體" panose="020B0604030504040204" pitchFamily="34" charset="-120"/>
              </a:rPr>
              <a:t>：</a:t>
            </a:r>
            <a:r>
              <a:rPr lang="en-US" altLang="zh-TW" sz="1400" b="1" dirty="0">
                <a:solidFill>
                  <a:srgbClr val="FF4F53"/>
                </a:solidFill>
                <a:latin typeface="微軟正黑體" panose="020B0604030504040204" pitchFamily="34" charset="-120"/>
                <a:ea typeface="微軟正黑體" panose="020B0604030504040204" pitchFamily="34" charset="-120"/>
              </a:rPr>
              <a:t>(</a:t>
            </a:r>
            <a:r>
              <a:rPr lang="zh-TW" altLang="en-US" sz="1400" b="1" dirty="0">
                <a:solidFill>
                  <a:srgbClr val="FF4F53"/>
                </a:solidFill>
                <a:latin typeface="微軟正黑體" panose="020B0604030504040204" pitchFamily="34" charset="-120"/>
                <a:ea typeface="微軟正黑體" panose="020B0604030504040204" pitchFamily="34" charset="-120"/>
              </a:rPr>
              <a:t>快速選課適用</a:t>
            </a:r>
            <a:r>
              <a:rPr lang="en-US" altLang="zh-TW" sz="1400" b="1" dirty="0">
                <a:solidFill>
                  <a:srgbClr val="FF4F53"/>
                </a:solidFill>
                <a:latin typeface="微軟正黑體" panose="020B0604030504040204" pitchFamily="34" charset="-120"/>
                <a:ea typeface="微軟正黑體" panose="020B0604030504040204" pitchFamily="34" charset="-120"/>
              </a:rPr>
              <a:t>)</a:t>
            </a:r>
          </a:p>
          <a:p>
            <a:pPr>
              <a:spcAft>
                <a:spcPts val="0"/>
              </a:spcAft>
            </a:pPr>
            <a:r>
              <a:rPr lang="en-US" altLang="zh-TW" sz="1400" dirty="0">
                <a:latin typeface="微軟正黑體" panose="020B0604030504040204" pitchFamily="34" charset="-120"/>
                <a:ea typeface="微軟正黑體" panose="020B0604030504040204" pitchFamily="34" charset="-120"/>
              </a:rPr>
              <a:t> </a:t>
            </a:r>
            <a:r>
              <a:rPr lang="en-US" altLang="zh-TW" sz="1400" dirty="0">
                <a:solidFill>
                  <a:srgbClr val="FF7C80"/>
                </a:solidFill>
                <a:latin typeface="Calibri Light" panose="020F0302020204030204" pitchFamily="34" charset="0"/>
                <a:ea typeface="微軟正黑體" panose="020B0604030504040204" pitchFamily="34" charset="-120"/>
                <a:cs typeface="Calibri Light" panose="020F0302020204030204" pitchFamily="34" charset="0"/>
              </a:rPr>
              <a:t>❶</a:t>
            </a:r>
            <a:r>
              <a:rPr lang="zh-TW" altLang="en-US" sz="1400" dirty="0" smtClean="0">
                <a:latin typeface="微軟正黑體" panose="020B0604030504040204" pitchFamily="34" charset="-120"/>
                <a:ea typeface="微軟正黑體" panose="020B0604030504040204" pitchFamily="34" charset="-120"/>
              </a:rPr>
              <a:t>學習</a:t>
            </a:r>
            <a:r>
              <a:rPr lang="zh-TW" altLang="en-US" sz="1400" dirty="0">
                <a:latin typeface="微軟正黑體" panose="020B0604030504040204" pitchFamily="34" charset="-120"/>
                <a:ea typeface="微軟正黑體" panose="020B0604030504040204" pitchFamily="34" charset="-120"/>
              </a:rPr>
              <a:t>課號</a:t>
            </a:r>
            <a:r>
              <a:rPr lang="zh-TW" altLang="en-US" sz="1400" dirty="0" smtClean="0">
                <a:latin typeface="微軟正黑體" panose="020B0604030504040204" pitchFamily="34" charset="-120"/>
                <a:ea typeface="微軟正黑體" panose="020B0604030504040204" pitchFamily="34" charset="-120"/>
              </a:rPr>
              <a:t>欄位</a:t>
            </a:r>
            <a:r>
              <a:rPr lang="zh-TW" altLang="en-US" sz="1400" dirty="0">
                <a:latin typeface="微軟正黑體" panose="020B0604030504040204" pitchFamily="34" charset="-120"/>
                <a:ea typeface="微軟正黑體" panose="020B0604030504040204" pitchFamily="34" charset="-120"/>
              </a:rPr>
              <a:t>，鍵入已查詢的 「</a:t>
            </a:r>
            <a:r>
              <a:rPr lang="zh-TW" altLang="en-US" sz="1400" b="1" dirty="0">
                <a:latin typeface="微軟正黑體" panose="020B0604030504040204" pitchFamily="34" charset="-120"/>
                <a:ea typeface="微軟正黑體" panose="020B0604030504040204" pitchFamily="34" charset="-120"/>
              </a:rPr>
              <a:t>學期課號</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a:spcAft>
                <a:spcPts val="0"/>
              </a:spcAft>
            </a:pPr>
            <a:r>
              <a:rPr lang="en-US" sz="1400" dirty="0">
                <a:solidFill>
                  <a:srgbClr val="FF7C80"/>
                </a:solidFill>
                <a:latin typeface="微軟正黑體" panose="020B0604030504040204" pitchFamily="34" charset="-120"/>
                <a:ea typeface="微軟正黑體" panose="020B0604030504040204" pitchFamily="34" charset="-120"/>
              </a:rPr>
              <a:t> </a:t>
            </a:r>
            <a:r>
              <a:rPr lang="en-US" sz="1400" dirty="0">
                <a:solidFill>
                  <a:srgbClr val="FF7C80"/>
                </a:solidFill>
                <a:latin typeface="Calibri Light" panose="020F0302020204030204" pitchFamily="34" charset="0"/>
                <a:ea typeface="微軟正黑體" panose="020B0604030504040204" pitchFamily="34" charset="-120"/>
                <a:cs typeface="Calibri Light" panose="020F0302020204030204" pitchFamily="34" charset="0"/>
              </a:rPr>
              <a:t>❷</a:t>
            </a:r>
            <a:r>
              <a:rPr lang="zh-TW" altLang="en-US" sz="1400" dirty="0" smtClean="0">
                <a:latin typeface="微軟正黑體" panose="020B0604030504040204" pitchFamily="34" charset="-120"/>
                <a:ea typeface="微軟正黑體" panose="020B0604030504040204" pitchFamily="34" charset="-120"/>
              </a:rPr>
              <a:t>按</a:t>
            </a:r>
            <a:r>
              <a:rPr lang="en-US" altLang="zh-TW" sz="1400" dirty="0" smtClean="0">
                <a:latin typeface="微軟正黑體" panose="020B0604030504040204" pitchFamily="34" charset="-120"/>
                <a:ea typeface="微軟正黑體" panose="020B0604030504040204" pitchFamily="34" charset="-120"/>
              </a:rPr>
              <a:t>【</a:t>
            </a:r>
            <a:r>
              <a:rPr lang="en-US" altLang="zh-TW" sz="1400" b="1" dirty="0" smtClean="0">
                <a:solidFill>
                  <a:srgbClr val="7826A8"/>
                </a:solidFill>
                <a:latin typeface="微軟正黑體" panose="020B0604030504040204" pitchFamily="34" charset="-120"/>
                <a:ea typeface="微軟正黑體" panose="020B0604030504040204" pitchFamily="34" charset="-120"/>
              </a:rPr>
              <a:t>+</a:t>
            </a:r>
            <a:r>
              <a:rPr lang="zh-TW" altLang="en-US" sz="1400" b="1" dirty="0" smtClean="0">
                <a:solidFill>
                  <a:srgbClr val="7826A8"/>
                </a:solidFill>
                <a:latin typeface="微軟正黑體" panose="020B0604030504040204" pitchFamily="34" charset="-120"/>
                <a:ea typeface="微軟正黑體" panose="020B0604030504040204" pitchFamily="34" charset="-120"/>
              </a:rPr>
              <a:t>學期課號直接登記</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，右上欄位可即時預覽課表</a:t>
            </a:r>
          </a:p>
        </p:txBody>
      </p:sp>
      <p:sp>
        <p:nvSpPr>
          <p:cNvPr id="28" name="矩形 27"/>
          <p:cNvSpPr/>
          <p:nvPr/>
        </p:nvSpPr>
        <p:spPr>
          <a:xfrm>
            <a:off x="1619672" y="4280477"/>
            <a:ext cx="415498" cy="369332"/>
          </a:xfrm>
          <a:prstGeom prst="rect">
            <a:avLst/>
          </a:prstGeom>
        </p:spPr>
        <p:txBody>
          <a:bodyPr wrap="none">
            <a:spAutoFit/>
          </a:bodyPr>
          <a:lstStyle/>
          <a:p>
            <a:r>
              <a:rPr lang="zh-TW" altLang="zh-TW" dirty="0">
                <a:solidFill>
                  <a:srgbClr val="2CB5B2"/>
                </a:solidFill>
                <a:latin typeface="Arial Black" panose="020B0A04020102020204" pitchFamily="34" charset="0"/>
                <a:ea typeface="微軟正黑體" panose="020B0604030504040204" pitchFamily="34" charset="-120"/>
                <a:cs typeface="Calibri Light" panose="020F0302020204030204" pitchFamily="34" charset="0"/>
              </a:rPr>
              <a:t>❷</a:t>
            </a:r>
            <a:endParaRPr lang="zh-TW" altLang="en-US" dirty="0">
              <a:latin typeface="Arial Black" panose="020B0A04020102020204" pitchFamily="34" charset="0"/>
            </a:endParaRPr>
          </a:p>
        </p:txBody>
      </p:sp>
      <p:sp>
        <p:nvSpPr>
          <p:cNvPr id="29" name="矩形 28"/>
          <p:cNvSpPr/>
          <p:nvPr/>
        </p:nvSpPr>
        <p:spPr>
          <a:xfrm>
            <a:off x="2600394" y="3714586"/>
            <a:ext cx="417102" cy="369332"/>
          </a:xfrm>
          <a:prstGeom prst="rect">
            <a:avLst/>
          </a:prstGeom>
        </p:spPr>
        <p:txBody>
          <a:bodyPr wrap="none">
            <a:spAutoFit/>
          </a:bodyPr>
          <a:lstStyle/>
          <a:p>
            <a:r>
              <a:rPr lang="zh-TW" altLang="zh-TW" b="1" dirty="0">
                <a:solidFill>
                  <a:srgbClr val="2CB5B2"/>
                </a:solidFill>
                <a:latin typeface="Arial Black" panose="020B0A04020102020204" pitchFamily="34" charset="0"/>
                <a:ea typeface="微軟正黑體" panose="020B0604030504040204" pitchFamily="34" charset="-120"/>
                <a:cs typeface="Calibri Light" panose="020F0302020204030204" pitchFamily="34" charset="0"/>
              </a:rPr>
              <a:t>❶</a:t>
            </a:r>
            <a:endParaRPr lang="zh-TW" altLang="en-US" dirty="0">
              <a:latin typeface="Arial Black" panose="020B0A04020102020204" pitchFamily="34" charset="0"/>
            </a:endParaRPr>
          </a:p>
        </p:txBody>
      </p:sp>
      <p:sp>
        <p:nvSpPr>
          <p:cNvPr id="30" name="矩形 29"/>
          <p:cNvSpPr/>
          <p:nvPr/>
        </p:nvSpPr>
        <p:spPr>
          <a:xfrm>
            <a:off x="2181586" y="2015199"/>
            <a:ext cx="458780" cy="338554"/>
          </a:xfrm>
          <a:prstGeom prst="rect">
            <a:avLst/>
          </a:prstGeom>
        </p:spPr>
        <p:txBody>
          <a:bodyPr wrap="none">
            <a:spAutoFit/>
          </a:bodyPr>
          <a:lstStyle/>
          <a:p>
            <a:r>
              <a:rPr lang="en-US" altLang="zh-TW" sz="1600" dirty="0">
                <a:latin typeface="Arial Black" panose="020B0A04020102020204" pitchFamily="34" charset="0"/>
                <a:ea typeface="微軟正黑體" panose="020B0604030504040204" pitchFamily="34" charset="-120"/>
              </a:rPr>
              <a:t> </a:t>
            </a:r>
            <a:r>
              <a:rPr lang="en-US" altLang="zh-TW" sz="1600" dirty="0">
                <a:solidFill>
                  <a:srgbClr val="FF7C80"/>
                </a:solidFill>
                <a:latin typeface="Arial Black" panose="020B0A04020102020204" pitchFamily="34" charset="0"/>
                <a:ea typeface="微軟正黑體" panose="020B0604030504040204" pitchFamily="34" charset="-120"/>
                <a:cs typeface="Calibri Light" panose="020F0302020204030204" pitchFamily="34" charset="0"/>
              </a:rPr>
              <a:t>❶</a:t>
            </a:r>
            <a:endParaRPr lang="zh-TW" altLang="en-US" sz="1600" dirty="0">
              <a:latin typeface="Arial Black" panose="020B0A04020102020204" pitchFamily="34" charset="0"/>
            </a:endParaRPr>
          </a:p>
        </p:txBody>
      </p:sp>
      <p:sp>
        <p:nvSpPr>
          <p:cNvPr id="31" name="矩形 30"/>
          <p:cNvSpPr/>
          <p:nvPr/>
        </p:nvSpPr>
        <p:spPr>
          <a:xfrm>
            <a:off x="3694638" y="3434428"/>
            <a:ext cx="396382" cy="369332"/>
          </a:xfrm>
          <a:prstGeom prst="rect">
            <a:avLst/>
          </a:prstGeom>
        </p:spPr>
        <p:txBody>
          <a:bodyPr wrap="square">
            <a:spAutoFit/>
          </a:bodyPr>
          <a:lstStyle/>
          <a:p>
            <a:r>
              <a:rPr lang="en-US" altLang="zh-TW" dirty="0">
                <a:solidFill>
                  <a:srgbClr val="FF7C80"/>
                </a:solidFill>
                <a:latin typeface="Arial Black" panose="020B0A04020102020204" pitchFamily="34" charset="0"/>
                <a:ea typeface="微軟正黑體" panose="020B0604030504040204" pitchFamily="34" charset="-120"/>
                <a:cs typeface="Calibri Light" panose="020F0302020204030204" pitchFamily="34" charset="0"/>
              </a:rPr>
              <a:t>❷</a:t>
            </a:r>
            <a:endParaRPr lang="zh-TW" altLang="en-US" dirty="0">
              <a:latin typeface="Arial Black" panose="020B0A04020102020204" pitchFamily="34" charset="0"/>
            </a:endParaRPr>
          </a:p>
        </p:txBody>
      </p:sp>
      <p:sp>
        <p:nvSpPr>
          <p:cNvPr id="32" name="AutoShape 13"/>
          <p:cNvSpPr>
            <a:spLocks/>
          </p:cNvSpPr>
          <p:nvPr/>
        </p:nvSpPr>
        <p:spPr bwMode="auto">
          <a:xfrm>
            <a:off x="6471465" y="2409994"/>
            <a:ext cx="2453158" cy="1673924"/>
          </a:xfrm>
          <a:prstGeom prst="borderCallout1">
            <a:avLst>
              <a:gd name="adj1" fmla="val 79663"/>
              <a:gd name="adj2" fmla="val -220"/>
              <a:gd name="adj3" fmla="val 94750"/>
              <a:gd name="adj4" fmla="val -26948"/>
            </a:avLst>
          </a:prstGeom>
          <a:solidFill>
            <a:schemeClr val="bg1"/>
          </a:solidFill>
          <a:ln w="19050">
            <a:solidFill>
              <a:srgbClr val="FFAA01"/>
            </a:solidFill>
            <a:miter lim="800000"/>
            <a:headEnd/>
            <a:tailEnd/>
          </a:ln>
          <a:extLst/>
        </p:spPr>
        <p:txBody>
          <a:bodyPr rot="0" vert="horz" wrap="square" lIns="68580" tIns="34290" rIns="68580" bIns="34290" anchor="t" anchorCtr="0" upright="1">
            <a:noAutofit/>
          </a:bodyPr>
          <a:lstStyle/>
          <a:p>
            <a:pPr marL="114300" indent="-114300">
              <a:spcAft>
                <a:spcPts val="0"/>
              </a:spcAft>
            </a:pPr>
            <a:r>
              <a:rPr lang="en-US" altLang="zh-TW" sz="1500" dirty="0" smtClean="0">
                <a:latin typeface="微軟正黑體" panose="020B0604030504040204" pitchFamily="34" charset="-120"/>
                <a:ea typeface="微軟正黑體" panose="020B0604030504040204" pitchFamily="34" charset="-120"/>
              </a:rPr>
              <a:t>3.</a:t>
            </a:r>
            <a:r>
              <a:rPr lang="zh-TW" altLang="en-US" sz="1500" dirty="0" smtClean="0">
                <a:latin typeface="微軟正黑體" panose="020B0604030504040204" pitchFamily="34" charset="-120"/>
                <a:ea typeface="微軟正黑體" panose="020B0604030504040204" pitchFamily="34" charset="-120"/>
              </a:rPr>
              <a:t>按</a:t>
            </a:r>
            <a:r>
              <a:rPr lang="en-US" altLang="zh-TW" sz="1500" dirty="0">
                <a:latin typeface="微軟正黑體" panose="020B0604030504040204" pitchFamily="34" charset="-120"/>
                <a:ea typeface="微軟正黑體" panose="020B0604030504040204" pitchFamily="34" charset="-120"/>
              </a:rPr>
              <a:t>【</a:t>
            </a:r>
            <a:r>
              <a:rPr lang="en-US" altLang="zh-TW" sz="1500" b="1" dirty="0">
                <a:solidFill>
                  <a:srgbClr val="EA5514"/>
                </a:solidFill>
                <a:latin typeface="微軟正黑體" panose="020B0604030504040204" pitchFamily="34" charset="-120"/>
                <a:ea typeface="微軟正黑體" panose="020B0604030504040204" pitchFamily="34" charset="-120"/>
              </a:rPr>
              <a:t>+</a:t>
            </a:r>
            <a:r>
              <a:rPr lang="zh-TW" altLang="en-US" sz="1500" b="1" dirty="0">
                <a:solidFill>
                  <a:srgbClr val="EA5514"/>
                </a:solidFill>
                <a:latin typeface="微軟正黑體" panose="020B0604030504040204" pitchFamily="34" charset="-120"/>
                <a:ea typeface="微軟正黑體" panose="020B0604030504040204" pitchFamily="34" charset="-120"/>
              </a:rPr>
              <a:t>登記</a:t>
            </a:r>
            <a:r>
              <a:rPr lang="en-US" altLang="zh-TW" sz="1500" dirty="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後，即時</a:t>
            </a:r>
            <a:r>
              <a:rPr lang="zh-TW" altLang="en-US" sz="1500" dirty="0" smtClean="0">
                <a:latin typeface="微軟正黑體" panose="020B0604030504040204" pitchFamily="34" charset="-120"/>
                <a:ea typeface="微軟正黑體" panose="020B0604030504040204" pitchFamily="34" charset="-120"/>
              </a:rPr>
              <a:t>預覽，</a:t>
            </a:r>
            <a:r>
              <a:rPr lang="zh-TW" altLang="en-US" sz="1500" dirty="0">
                <a:latin typeface="微軟正黑體" panose="020B0604030504040204" pitchFamily="34" charset="-120"/>
                <a:ea typeface="微軟正黑體" panose="020B0604030504040204" pitchFamily="34" charset="-120"/>
              </a:rPr>
              <a:t>如果出現</a:t>
            </a:r>
            <a:r>
              <a:rPr lang="zh-TW" altLang="en-US" sz="1500" dirty="0">
                <a:solidFill>
                  <a:srgbClr val="FF0000"/>
                </a:solidFill>
                <a:latin typeface="微軟正黑體" panose="020B0604030504040204" pitchFamily="34" charset="-120"/>
                <a:ea typeface="微軟正黑體" panose="020B0604030504040204" pitchFamily="34" charset="-120"/>
              </a:rPr>
              <a:t>衝堂狀況</a:t>
            </a:r>
            <a:r>
              <a:rPr lang="zh-TW" altLang="en-US" sz="1500" dirty="0" smtClean="0">
                <a:latin typeface="微軟正黑體" panose="020B0604030504040204" pitchFamily="34" charset="-120"/>
                <a:ea typeface="微軟正黑體" panose="020B0604030504040204" pitchFamily="34" charset="-120"/>
              </a:rPr>
              <a:t>，點</a:t>
            </a:r>
            <a:r>
              <a:rPr lang="en-US" altLang="zh-TW" sz="1500" dirty="0" smtClean="0">
                <a:latin typeface="微軟正黑體" panose="020B0604030504040204" pitchFamily="34" charset="-120"/>
                <a:ea typeface="微軟正黑體" panose="020B0604030504040204" pitchFamily="34" charset="-120"/>
              </a:rPr>
              <a:t>【</a:t>
            </a:r>
            <a:r>
              <a:rPr lang="zh-TW" altLang="en-US" sz="1500" b="1" dirty="0">
                <a:solidFill>
                  <a:srgbClr val="C30D23"/>
                </a:solidFill>
                <a:latin typeface="微軟正黑體" panose="020B0604030504040204" pitchFamily="34" charset="-120"/>
                <a:ea typeface="微軟正黑體" panose="020B0604030504040204" pitchFamily="34" charset="-120"/>
              </a:rPr>
              <a:t>→下一步</a:t>
            </a:r>
            <a:r>
              <a:rPr lang="en-US" altLang="zh-TW" sz="1500" dirty="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才能「刪除」衝堂課程。 </a:t>
            </a:r>
            <a:endParaRPr lang="en-US" altLang="zh-TW" sz="1500" dirty="0" smtClean="0">
              <a:latin typeface="微軟正黑體" panose="020B0604030504040204" pitchFamily="34" charset="-120"/>
              <a:ea typeface="微軟正黑體" panose="020B0604030504040204" pitchFamily="34" charset="-120"/>
            </a:endParaRPr>
          </a:p>
          <a:p>
            <a:pPr marL="114300" indent="-114300">
              <a:spcAft>
                <a:spcPts val="0"/>
              </a:spcAft>
            </a:pPr>
            <a:r>
              <a:rPr lang="en-US" altLang="zh-TW" sz="1400" b="1" dirty="0">
                <a:solidFill>
                  <a:srgbClr val="EA5514"/>
                </a:solidFill>
                <a:latin typeface="微軟正黑體" panose="020B0604030504040204" pitchFamily="34" charset="-120"/>
                <a:ea typeface="微軟正黑體" panose="020B0604030504040204" pitchFamily="34" charset="-120"/>
              </a:rPr>
              <a:t>※</a:t>
            </a:r>
            <a:r>
              <a:rPr lang="zh-TW" altLang="en-US" sz="1400" b="1" dirty="0">
                <a:solidFill>
                  <a:srgbClr val="EA5514"/>
                </a:solidFill>
                <a:latin typeface="微軟正黑體" panose="020B0604030504040204" pitchFamily="34" charset="-120"/>
                <a:ea typeface="微軟正黑體" panose="020B0604030504040204" pitchFamily="34" charset="-120"/>
              </a:rPr>
              <a:t>預選階段，有人數限制的課程「待批次」時，允許先衝堂加選。</a:t>
            </a:r>
            <a:endParaRPr lang="zh-TW" altLang="en-US" sz="1400" b="1" dirty="0">
              <a:solidFill>
                <a:srgbClr val="EA5514"/>
              </a:solidFill>
            </a:endParaRPr>
          </a:p>
          <a:p>
            <a:pPr marL="114300" indent="-114300">
              <a:spcAft>
                <a:spcPts val="0"/>
              </a:spcAft>
            </a:pPr>
            <a:endParaRPr lang="en-US" altLang="zh-TW" sz="1500" dirty="0">
              <a:latin typeface="微軟正黑體" panose="020B0604030504040204" pitchFamily="34" charset="-120"/>
              <a:ea typeface="微軟正黑體" panose="020B0604030504040204" pitchFamily="34" charset="-120"/>
            </a:endParaRPr>
          </a:p>
        </p:txBody>
      </p:sp>
      <p:sp>
        <p:nvSpPr>
          <p:cNvPr id="33" name="五邊形 32"/>
          <p:cNvSpPr/>
          <p:nvPr/>
        </p:nvSpPr>
        <p:spPr bwMode="auto">
          <a:xfrm>
            <a:off x="0" y="915566"/>
            <a:ext cx="1043608" cy="360040"/>
          </a:xfrm>
          <a:prstGeom prst="homePlate">
            <a:avLst/>
          </a:prstGeom>
          <a:solidFill>
            <a:srgbClr val="77B7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000" b="1" i="0"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加選</a:t>
            </a:r>
          </a:p>
        </p:txBody>
      </p:sp>
      <p:sp>
        <p:nvSpPr>
          <p:cNvPr id="34" name="矩形 33"/>
          <p:cNvSpPr/>
          <p:nvPr/>
        </p:nvSpPr>
        <p:spPr>
          <a:xfrm>
            <a:off x="4398685" y="3892933"/>
            <a:ext cx="415498" cy="369332"/>
          </a:xfrm>
          <a:prstGeom prst="rect">
            <a:avLst/>
          </a:prstGeom>
        </p:spPr>
        <p:txBody>
          <a:bodyPr wrap="none">
            <a:spAutoFit/>
          </a:bodyPr>
          <a:lstStyle/>
          <a:p>
            <a:r>
              <a:rPr lang="zh-TW" altLang="en-US" dirty="0" smtClean="0">
                <a:solidFill>
                  <a:srgbClr val="2CB5B2"/>
                </a:solidFill>
                <a:latin typeface="Calibri Light" panose="020F0302020204030204" pitchFamily="34" charset="0"/>
                <a:ea typeface="微軟正黑體" panose="020B0604030504040204" pitchFamily="34" charset="-120"/>
                <a:cs typeface="Calibri Light" panose="020F0302020204030204" pitchFamily="34" charset="0"/>
              </a:rPr>
              <a:t>❸</a:t>
            </a:r>
            <a:endParaRPr lang="zh-TW" altLang="en-US" dirty="0">
              <a:latin typeface="Arial Black" panose="020B0A04020102020204" pitchFamily="34" charset="0"/>
            </a:endParaRPr>
          </a:p>
        </p:txBody>
      </p:sp>
      <p:sp>
        <p:nvSpPr>
          <p:cNvPr id="35" name="矩形 34"/>
          <p:cNvSpPr/>
          <p:nvPr/>
        </p:nvSpPr>
        <p:spPr>
          <a:xfrm>
            <a:off x="4730659" y="3229272"/>
            <a:ext cx="415498" cy="369332"/>
          </a:xfrm>
          <a:prstGeom prst="rect">
            <a:avLst/>
          </a:prstGeom>
        </p:spPr>
        <p:txBody>
          <a:bodyPr wrap="none">
            <a:spAutoFit/>
          </a:bodyPr>
          <a:lstStyle/>
          <a:p>
            <a:r>
              <a:rPr lang="zh-TW" altLang="en-US" dirty="0" smtClean="0">
                <a:solidFill>
                  <a:srgbClr val="2CB5B2"/>
                </a:solidFill>
                <a:latin typeface="Calibri Light" panose="020F0302020204030204" pitchFamily="34" charset="0"/>
                <a:ea typeface="微軟正黑體" panose="020B0604030504040204" pitchFamily="34" charset="-120"/>
                <a:cs typeface="Calibri Light" panose="020F0302020204030204" pitchFamily="34" charset="0"/>
              </a:rPr>
              <a:t>❹</a:t>
            </a:r>
            <a:endParaRPr lang="zh-TW" altLang="en-US" dirty="0">
              <a:latin typeface="Arial Black" panose="020B0A04020102020204" pitchFamily="34" charset="0"/>
            </a:endParaRPr>
          </a:p>
        </p:txBody>
      </p:sp>
    </p:spTree>
    <p:extLst>
      <p:ext uri="{BB962C8B-B14F-4D97-AF65-F5344CB8AC3E}">
        <p14:creationId xmlns:p14="http://schemas.microsoft.com/office/powerpoint/2010/main" val="33019031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250" fill="hold"/>
                                        <p:tgtEl>
                                          <p:spTgt spid="29"/>
                                        </p:tgtEl>
                                        <p:attrNameLst>
                                          <p:attrName>ppt_w</p:attrName>
                                        </p:attrNameLst>
                                      </p:cBhvr>
                                      <p:tavLst>
                                        <p:tav tm="0">
                                          <p:val>
                                            <p:fltVal val="0"/>
                                          </p:val>
                                        </p:tav>
                                        <p:tav tm="100000">
                                          <p:val>
                                            <p:strVal val="#ppt_w"/>
                                          </p:val>
                                        </p:tav>
                                      </p:tavLst>
                                    </p:anim>
                                    <p:anim calcmode="lin" valueType="num">
                                      <p:cBhvr>
                                        <p:cTn id="13" dur="250" fill="hold"/>
                                        <p:tgtEl>
                                          <p:spTgt spid="29"/>
                                        </p:tgtEl>
                                        <p:attrNameLst>
                                          <p:attrName>ppt_h</p:attrName>
                                        </p:attrNameLst>
                                      </p:cBhvr>
                                      <p:tavLst>
                                        <p:tav tm="0">
                                          <p:val>
                                            <p:fltVal val="0"/>
                                          </p:val>
                                        </p:tav>
                                        <p:tav tm="100000">
                                          <p:val>
                                            <p:strVal val="#ppt_h"/>
                                          </p:val>
                                        </p:tav>
                                      </p:tavLst>
                                    </p:anim>
                                    <p:animEffect transition="in" filter="fade">
                                      <p:cBhvr>
                                        <p:cTn id="14" dur="25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250" fill="hold"/>
                                        <p:tgtEl>
                                          <p:spTgt spid="28"/>
                                        </p:tgtEl>
                                        <p:attrNameLst>
                                          <p:attrName>ppt_w</p:attrName>
                                        </p:attrNameLst>
                                      </p:cBhvr>
                                      <p:tavLst>
                                        <p:tav tm="0">
                                          <p:val>
                                            <p:fltVal val="0"/>
                                          </p:val>
                                        </p:tav>
                                        <p:tav tm="100000">
                                          <p:val>
                                            <p:strVal val="#ppt_w"/>
                                          </p:val>
                                        </p:tav>
                                      </p:tavLst>
                                    </p:anim>
                                    <p:anim calcmode="lin" valueType="num">
                                      <p:cBhvr>
                                        <p:cTn id="20" dur="250" fill="hold"/>
                                        <p:tgtEl>
                                          <p:spTgt spid="28"/>
                                        </p:tgtEl>
                                        <p:attrNameLst>
                                          <p:attrName>ppt_h</p:attrName>
                                        </p:attrNameLst>
                                      </p:cBhvr>
                                      <p:tavLst>
                                        <p:tav tm="0">
                                          <p:val>
                                            <p:fltVal val="0"/>
                                          </p:val>
                                        </p:tav>
                                        <p:tav tm="100000">
                                          <p:val>
                                            <p:strVal val="#ppt_h"/>
                                          </p:val>
                                        </p:tav>
                                      </p:tavLst>
                                    </p:anim>
                                    <p:animEffect transition="in" filter="fade">
                                      <p:cBhvr>
                                        <p:cTn id="21" dur="25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250" fill="hold"/>
                                        <p:tgtEl>
                                          <p:spTgt spid="34"/>
                                        </p:tgtEl>
                                        <p:attrNameLst>
                                          <p:attrName>ppt_w</p:attrName>
                                        </p:attrNameLst>
                                      </p:cBhvr>
                                      <p:tavLst>
                                        <p:tav tm="0">
                                          <p:val>
                                            <p:fltVal val="0"/>
                                          </p:val>
                                        </p:tav>
                                        <p:tav tm="100000">
                                          <p:val>
                                            <p:strVal val="#ppt_w"/>
                                          </p:val>
                                        </p:tav>
                                      </p:tavLst>
                                    </p:anim>
                                    <p:anim calcmode="lin" valueType="num">
                                      <p:cBhvr>
                                        <p:cTn id="27" dur="250" fill="hold"/>
                                        <p:tgtEl>
                                          <p:spTgt spid="34"/>
                                        </p:tgtEl>
                                        <p:attrNameLst>
                                          <p:attrName>ppt_h</p:attrName>
                                        </p:attrNameLst>
                                      </p:cBhvr>
                                      <p:tavLst>
                                        <p:tav tm="0">
                                          <p:val>
                                            <p:fltVal val="0"/>
                                          </p:val>
                                        </p:tav>
                                        <p:tav tm="100000">
                                          <p:val>
                                            <p:strVal val="#ppt_h"/>
                                          </p:val>
                                        </p:tav>
                                      </p:tavLst>
                                    </p:anim>
                                    <p:animEffect transition="in" filter="fade">
                                      <p:cBhvr>
                                        <p:cTn id="28" dur="25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250" fill="hold"/>
                                        <p:tgtEl>
                                          <p:spTgt spid="35"/>
                                        </p:tgtEl>
                                        <p:attrNameLst>
                                          <p:attrName>ppt_w</p:attrName>
                                        </p:attrNameLst>
                                      </p:cBhvr>
                                      <p:tavLst>
                                        <p:tav tm="0">
                                          <p:val>
                                            <p:fltVal val="0"/>
                                          </p:val>
                                        </p:tav>
                                        <p:tav tm="100000">
                                          <p:val>
                                            <p:strVal val="#ppt_w"/>
                                          </p:val>
                                        </p:tav>
                                      </p:tavLst>
                                    </p:anim>
                                    <p:anim calcmode="lin" valueType="num">
                                      <p:cBhvr>
                                        <p:cTn id="34" dur="250" fill="hold"/>
                                        <p:tgtEl>
                                          <p:spTgt spid="35"/>
                                        </p:tgtEl>
                                        <p:attrNameLst>
                                          <p:attrName>ppt_h</p:attrName>
                                        </p:attrNameLst>
                                      </p:cBhvr>
                                      <p:tavLst>
                                        <p:tav tm="0">
                                          <p:val>
                                            <p:fltVal val="0"/>
                                          </p:val>
                                        </p:tav>
                                        <p:tav tm="100000">
                                          <p:val>
                                            <p:strVal val="#ppt_h"/>
                                          </p:val>
                                        </p:tav>
                                      </p:tavLst>
                                    </p:anim>
                                    <p:animEffect transition="in" filter="fade">
                                      <p:cBhvr>
                                        <p:cTn id="35" dur="25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250" fill="hold"/>
                                        <p:tgtEl>
                                          <p:spTgt spid="30"/>
                                        </p:tgtEl>
                                        <p:attrNameLst>
                                          <p:attrName>ppt_w</p:attrName>
                                        </p:attrNameLst>
                                      </p:cBhvr>
                                      <p:tavLst>
                                        <p:tav tm="0">
                                          <p:val>
                                            <p:fltVal val="0"/>
                                          </p:val>
                                        </p:tav>
                                        <p:tav tm="100000">
                                          <p:val>
                                            <p:strVal val="#ppt_w"/>
                                          </p:val>
                                        </p:tav>
                                      </p:tavLst>
                                    </p:anim>
                                    <p:anim calcmode="lin" valueType="num">
                                      <p:cBhvr>
                                        <p:cTn id="46" dur="250" fill="hold"/>
                                        <p:tgtEl>
                                          <p:spTgt spid="30"/>
                                        </p:tgtEl>
                                        <p:attrNameLst>
                                          <p:attrName>ppt_h</p:attrName>
                                        </p:attrNameLst>
                                      </p:cBhvr>
                                      <p:tavLst>
                                        <p:tav tm="0">
                                          <p:val>
                                            <p:fltVal val="0"/>
                                          </p:val>
                                        </p:tav>
                                        <p:tav tm="100000">
                                          <p:val>
                                            <p:strVal val="#ppt_h"/>
                                          </p:val>
                                        </p:tav>
                                      </p:tavLst>
                                    </p:anim>
                                    <p:animEffect transition="in" filter="fade">
                                      <p:cBhvr>
                                        <p:cTn id="47" dur="25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250" fill="hold"/>
                                        <p:tgtEl>
                                          <p:spTgt spid="31"/>
                                        </p:tgtEl>
                                        <p:attrNameLst>
                                          <p:attrName>ppt_w</p:attrName>
                                        </p:attrNameLst>
                                      </p:cBhvr>
                                      <p:tavLst>
                                        <p:tav tm="0">
                                          <p:val>
                                            <p:fltVal val="0"/>
                                          </p:val>
                                        </p:tav>
                                        <p:tav tm="100000">
                                          <p:val>
                                            <p:strVal val="#ppt_w"/>
                                          </p:val>
                                        </p:tav>
                                      </p:tavLst>
                                    </p:anim>
                                    <p:anim calcmode="lin" valueType="num">
                                      <p:cBhvr>
                                        <p:cTn id="53" dur="250" fill="hold"/>
                                        <p:tgtEl>
                                          <p:spTgt spid="31"/>
                                        </p:tgtEl>
                                        <p:attrNameLst>
                                          <p:attrName>ppt_h</p:attrName>
                                        </p:attrNameLst>
                                      </p:cBhvr>
                                      <p:tavLst>
                                        <p:tav tm="0">
                                          <p:val>
                                            <p:fltVal val="0"/>
                                          </p:val>
                                        </p:tav>
                                        <p:tav tm="100000">
                                          <p:val>
                                            <p:strVal val="#ppt_h"/>
                                          </p:val>
                                        </p:tav>
                                      </p:tavLst>
                                    </p:anim>
                                    <p:animEffect transition="in" filter="fade">
                                      <p:cBhvr>
                                        <p:cTn id="54" dur="25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0" grpId="0"/>
      <p:bldP spid="31" grpId="0"/>
      <p:bldP spid="32" grpId="0" animBg="1"/>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字方塊 52"/>
          <p:cNvSpPr txBox="1"/>
          <p:nvPr/>
        </p:nvSpPr>
        <p:spPr>
          <a:xfrm>
            <a:off x="5849446" y="481136"/>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處理警告訊息</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26" name="圖片 25">
            <a:hlinkClick r:id="rId2" action="ppaction://hlinksldjump"/>
          </p:cNvPr>
          <p:cNvPicPr>
            <a:picLocks noChangeAspect="1"/>
          </p:cNvPicPr>
          <p:nvPr/>
        </p:nvPicPr>
        <p:blipFill>
          <a:blip r:embed="rId3"/>
          <a:stretch>
            <a:fillRect/>
          </a:stretch>
        </p:blipFill>
        <p:spPr>
          <a:xfrm>
            <a:off x="8532440" y="1059582"/>
            <a:ext cx="704552" cy="667225"/>
          </a:xfrm>
          <a:prstGeom prst="rect">
            <a:avLst/>
          </a:prstGeom>
        </p:spPr>
      </p:pic>
      <p:pic>
        <p:nvPicPr>
          <p:cNvPr id="25" name="圖片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898453"/>
            <a:ext cx="3936443" cy="1522200"/>
          </a:xfrm>
          <a:prstGeom prst="rect">
            <a:avLst/>
          </a:prstGeom>
          <a:noFill/>
          <a:ln>
            <a:noFill/>
          </a:ln>
        </p:spPr>
      </p:pic>
      <p:sp>
        <p:nvSpPr>
          <p:cNvPr id="28" name="矩形 27"/>
          <p:cNvSpPr/>
          <p:nvPr/>
        </p:nvSpPr>
        <p:spPr bwMode="auto">
          <a:xfrm>
            <a:off x="6315712" y="1738538"/>
            <a:ext cx="366611" cy="343535"/>
          </a:xfrm>
          <a:prstGeom prst="rect">
            <a:avLst/>
          </a:prstGeom>
          <a:noFill/>
          <a:ln w="19050" cap="flat" cmpd="sng" algn="ctr">
            <a:solidFill>
              <a:srgbClr val="2CB5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9" name="直線圖說文字 1 28"/>
          <p:cNvSpPr/>
          <p:nvPr/>
        </p:nvSpPr>
        <p:spPr>
          <a:xfrm>
            <a:off x="6833458" y="1118838"/>
            <a:ext cx="2113204" cy="461665"/>
          </a:xfrm>
          <a:prstGeom prst="borderCallout1">
            <a:avLst>
              <a:gd name="adj1" fmla="val 102308"/>
              <a:gd name="adj2" fmla="val 18035"/>
              <a:gd name="adj3" fmla="val 148090"/>
              <a:gd name="adj4" fmla="val -6894"/>
            </a:avLst>
          </a:prstGeom>
          <a:solidFill>
            <a:schemeClr val="bg1"/>
          </a:solidFill>
          <a:ln w="19050">
            <a:solidFill>
              <a:srgbClr val="2CB5B2"/>
            </a:solidFill>
          </a:ln>
        </p:spPr>
        <p:txBody>
          <a:bodyPr wrap="square">
            <a:spAutoFit/>
          </a:bodyPr>
          <a:lstStyle/>
          <a:p>
            <a:pPr>
              <a:lnSpc>
                <a:spcPct val="100000"/>
              </a:lnSpc>
              <a:defRPr/>
            </a:pPr>
            <a:r>
              <a:rPr lang="zh-TW" altLang="en-US" sz="1200" b="1" dirty="0" smtClean="0">
                <a:solidFill>
                  <a:srgbClr val="002060"/>
                </a:solidFill>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選課狀態」</a:t>
            </a:r>
            <a:r>
              <a:rPr lang="zh-TW" altLang="en-US" sz="1200" b="1" dirty="0" smtClean="0">
                <a:latin typeface="微軟正黑體" panose="020B0604030504040204" pitchFamily="34" charset="-120"/>
                <a:ea typeface="微軟正黑體" panose="020B0604030504040204" pitchFamily="34" charset="-120"/>
              </a:rPr>
              <a:t>有</a:t>
            </a:r>
            <a:r>
              <a:rPr lang="zh-TW" altLang="en-US" sz="1200" b="1" dirty="0">
                <a:solidFill>
                  <a:srgbClr val="FF0000"/>
                </a:solidFill>
                <a:latin typeface="微軟正黑體" panose="020B0604030504040204" pitchFamily="34" charset="-120"/>
                <a:ea typeface="微軟正黑體" panose="020B0604030504040204" pitchFamily="34" charset="-120"/>
              </a:rPr>
              <a:t>紅字</a:t>
            </a:r>
            <a:r>
              <a:rPr lang="zh-TW" altLang="en-US" sz="1200" b="1" dirty="0" smtClean="0">
                <a:latin typeface="微軟正黑體" panose="020B0604030504040204" pitchFamily="34" charset="-120"/>
                <a:ea typeface="微軟正黑體" panose="020B0604030504040204" pitchFamily="34" charset="-120"/>
              </a:rPr>
              <a:t>時，</a:t>
            </a:r>
            <a:endParaRPr lang="en-US" altLang="zh-TW" sz="1200" b="1" dirty="0" smtClean="0">
              <a:latin typeface="微軟正黑體" panose="020B0604030504040204" pitchFamily="34" charset="-120"/>
              <a:ea typeface="微軟正黑體" panose="020B0604030504040204" pitchFamily="34" charset="-120"/>
            </a:endParaRPr>
          </a:p>
          <a:p>
            <a:pPr>
              <a:lnSpc>
                <a:spcPct val="100000"/>
              </a:lnSpc>
              <a:defRPr/>
            </a:pPr>
            <a:r>
              <a:rPr lang="zh-TW" altLang="en-US" sz="1200" b="1" dirty="0" smtClean="0">
                <a:latin typeface="微軟正黑體" panose="020B0604030504040204" pitchFamily="34" charset="-120"/>
                <a:ea typeface="微軟正黑體" panose="020B0604030504040204" pitchFamily="34" charset="-120"/>
              </a:rPr>
              <a:t>請</a:t>
            </a:r>
            <a:r>
              <a:rPr lang="zh-TW" altLang="en-US" sz="1200" b="1" dirty="0">
                <a:solidFill>
                  <a:srgbClr val="FF0000"/>
                </a:solidFill>
                <a:latin typeface="微軟正黑體" panose="020B0604030504040204" pitchFamily="34" charset="-120"/>
                <a:ea typeface="微軟正黑體" panose="020B0604030504040204" pitchFamily="34" charset="-120"/>
              </a:rPr>
              <a:t>依上方紅字說明調整</a:t>
            </a:r>
            <a:r>
              <a:rPr lang="zh-TW" altLang="en-US" sz="1200" b="1" dirty="0" smtClean="0">
                <a:solidFill>
                  <a:srgbClr val="FF0000"/>
                </a:solidFill>
                <a:latin typeface="微軟正黑體" panose="020B0604030504040204" pitchFamily="34" charset="-120"/>
                <a:ea typeface="微軟正黑體" panose="020B0604030504040204" pitchFamily="34" charset="-120"/>
              </a:rPr>
              <a:t>選課</a:t>
            </a:r>
            <a:endParaRPr lang="en-US" altLang="zh-TW" sz="1200" b="1" dirty="0" smtClean="0">
              <a:solidFill>
                <a:srgbClr val="FF0000"/>
              </a:solidFill>
              <a:latin typeface="微軟正黑體" panose="020B0604030504040204" pitchFamily="34" charset="-120"/>
              <a:ea typeface="微軟正黑體" panose="020B0604030504040204" pitchFamily="34" charset="-120"/>
            </a:endParaRPr>
          </a:p>
        </p:txBody>
      </p:sp>
      <p:sp>
        <p:nvSpPr>
          <p:cNvPr id="32" name="矩形 31"/>
          <p:cNvSpPr/>
          <p:nvPr/>
        </p:nvSpPr>
        <p:spPr bwMode="auto">
          <a:xfrm>
            <a:off x="2820339" y="1378744"/>
            <a:ext cx="1031581" cy="184176"/>
          </a:xfrm>
          <a:prstGeom prst="rect">
            <a:avLst/>
          </a:prstGeom>
          <a:noFill/>
          <a:ln w="19050" cap="flat" cmpd="sng" algn="ctr">
            <a:solidFill>
              <a:srgbClr val="2CB5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 name="直線圖說文字 1 40"/>
          <p:cNvSpPr/>
          <p:nvPr/>
        </p:nvSpPr>
        <p:spPr>
          <a:xfrm>
            <a:off x="2377734" y="861379"/>
            <a:ext cx="1168149" cy="276999"/>
          </a:xfrm>
          <a:prstGeom prst="borderCallout1">
            <a:avLst>
              <a:gd name="adj1" fmla="val 98698"/>
              <a:gd name="adj2" fmla="val 31417"/>
              <a:gd name="adj3" fmla="val 192449"/>
              <a:gd name="adj4" fmla="val 38722"/>
            </a:avLst>
          </a:prstGeom>
          <a:solidFill>
            <a:schemeClr val="bg1"/>
          </a:solidFill>
          <a:ln w="19050">
            <a:solidFill>
              <a:srgbClr val="2CB5B2"/>
            </a:solidFill>
          </a:ln>
        </p:spPr>
        <p:txBody>
          <a:bodyPr wrap="square">
            <a:spAutoFit/>
          </a:bodyPr>
          <a:lstStyle/>
          <a:p>
            <a:pPr>
              <a:lnSpc>
                <a:spcPct val="100000"/>
              </a:lnSpc>
              <a:defRPr/>
            </a:pPr>
            <a:r>
              <a:rPr lang="zh-TW" altLang="en-US" sz="1200" b="1" dirty="0" smtClean="0">
                <a:solidFill>
                  <a:srgbClr val="FF0000"/>
                </a:solidFill>
                <a:latin typeface="微軟正黑體" panose="020B0604030504040204" pitchFamily="34" charset="-120"/>
                <a:ea typeface="微軟正黑體" panose="020B0604030504040204" pitchFamily="34" charset="-120"/>
              </a:rPr>
              <a:t>出現選課異常</a:t>
            </a:r>
            <a:endParaRPr lang="en-US" altLang="zh-TW" sz="1200" b="1" dirty="0" smtClean="0">
              <a:solidFill>
                <a:srgbClr val="FF0000"/>
              </a:solidFill>
              <a:latin typeface="微軟正黑體" panose="020B0604030504040204" pitchFamily="34" charset="-120"/>
              <a:ea typeface="微軟正黑體" panose="020B0604030504040204" pitchFamily="34" charset="-120"/>
            </a:endParaRPr>
          </a:p>
        </p:txBody>
      </p:sp>
      <p:pic>
        <p:nvPicPr>
          <p:cNvPr id="42" name="圖片 41"/>
          <p:cNvPicPr/>
          <p:nvPr/>
        </p:nvPicPr>
        <p:blipFill rotWithShape="1">
          <a:blip r:embed="rId5" cstate="print">
            <a:extLst>
              <a:ext uri="{28A0092B-C50C-407E-A947-70E740481C1C}">
                <a14:useLocalDpi xmlns:a14="http://schemas.microsoft.com/office/drawing/2010/main" val="0"/>
              </a:ext>
            </a:extLst>
          </a:blip>
          <a:srcRect t="21166"/>
          <a:stretch/>
        </p:blipFill>
        <p:spPr bwMode="auto">
          <a:xfrm>
            <a:off x="2771800" y="2368905"/>
            <a:ext cx="3936443" cy="1338465"/>
          </a:xfrm>
          <a:prstGeom prst="rect">
            <a:avLst/>
          </a:prstGeom>
          <a:noFill/>
          <a:ln>
            <a:noFill/>
          </a:ln>
        </p:spPr>
      </p:pic>
      <p:pic>
        <p:nvPicPr>
          <p:cNvPr id="45" name="圖片 4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799" y="3707369"/>
            <a:ext cx="3936444" cy="1196035"/>
          </a:xfrm>
          <a:prstGeom prst="rect">
            <a:avLst/>
          </a:prstGeom>
          <a:solidFill>
            <a:schemeClr val="accent2">
              <a:lumMod val="20000"/>
              <a:lumOff val="80000"/>
              <a:alpha val="70000"/>
            </a:schemeClr>
          </a:solidFill>
          <a:ln w="19050">
            <a:solidFill>
              <a:schemeClr val="bg1"/>
            </a:solidFill>
            <a:miter lim="800000"/>
            <a:headEnd/>
            <a:tailEnd/>
          </a:ln>
        </p:spPr>
      </p:pic>
      <p:sp>
        <p:nvSpPr>
          <p:cNvPr id="47" name="矩形 46"/>
          <p:cNvSpPr/>
          <p:nvPr/>
        </p:nvSpPr>
        <p:spPr>
          <a:xfrm>
            <a:off x="366493" y="1934374"/>
            <a:ext cx="2264101" cy="964367"/>
          </a:xfrm>
          <a:prstGeom prst="rect">
            <a:avLst/>
          </a:prstGeom>
          <a:solidFill>
            <a:schemeClr val="bg1"/>
          </a:solidFill>
          <a:ln w="19050">
            <a:solidFill>
              <a:srgbClr val="0070C0"/>
            </a:solidFill>
          </a:ln>
        </p:spPr>
        <p:txBody>
          <a:bodyPr wrap="square">
            <a:spAutoFit/>
          </a:bodyPr>
          <a:lstStyle/>
          <a:p>
            <a:pPr>
              <a:lnSpc>
                <a:spcPct val="100000"/>
              </a:lnSpc>
              <a:spcBef>
                <a:spcPts val="900"/>
              </a:spcBef>
              <a:defRPr/>
            </a:pPr>
            <a:r>
              <a:rPr lang="zh-TW" altLang="en-US" sz="1400" b="1" dirty="0">
                <a:latin typeface="微軟正黑體" panose="020B0604030504040204" pitchFamily="34" charset="-120"/>
                <a:ea typeface="微軟正黑體" panose="020B0604030504040204" pitchFamily="34" charset="-120"/>
              </a:rPr>
              <a:t>◆調整選課方式：</a:t>
            </a:r>
            <a:endParaRPr lang="en-US" altLang="zh-TW" sz="1400" b="1" dirty="0">
              <a:latin typeface="微軟正黑體" panose="020B0604030504040204" pitchFamily="34" charset="-120"/>
              <a:ea typeface="微軟正黑體" panose="020B0604030504040204" pitchFamily="34" charset="-120"/>
            </a:endParaRPr>
          </a:p>
          <a:p>
            <a:pPr>
              <a:lnSpc>
                <a:spcPct val="100000"/>
              </a:lnSpc>
              <a:spcBef>
                <a:spcPts val="450"/>
              </a:spcBef>
              <a:defRPr/>
            </a:pPr>
            <a:r>
              <a:rPr lang="zh-TW" altLang="en-US" sz="1400" b="1" dirty="0">
                <a:solidFill>
                  <a:srgbClr val="0070C0"/>
                </a:solidFill>
                <a:latin typeface="微軟正黑體" panose="020B0604030504040204" pitchFamily="34" charset="-120"/>
                <a:ea typeface="微軟正黑體" panose="020B0604030504040204" pitchFamily="34" charset="-120"/>
              </a:rPr>
              <a:t>警告</a:t>
            </a:r>
            <a:r>
              <a:rPr lang="zh-TW" altLang="en-US" sz="1400" b="1" dirty="0" smtClean="0">
                <a:solidFill>
                  <a:srgbClr val="0070C0"/>
                </a:solidFill>
                <a:latin typeface="微軟正黑體" panose="020B0604030504040204" pitchFamily="34" charset="-120"/>
                <a:ea typeface="微軟正黑體" panose="020B0604030504040204" pitchFamily="34" charset="-120"/>
              </a:rPr>
              <a:t>訊息</a:t>
            </a:r>
            <a:r>
              <a:rPr lang="zh-TW" altLang="en-US" sz="1400" b="1" dirty="0" smtClean="0">
                <a:solidFill>
                  <a:srgbClr val="0070C0"/>
                </a:solidFill>
                <a:latin typeface="Calibri Light" panose="020F0302020204030204" pitchFamily="34" charset="0"/>
                <a:ea typeface="微軟正黑體" panose="020B0604030504040204" pitchFamily="34" charset="-120"/>
                <a:cs typeface="Calibri Light" panose="020F0302020204030204" pitchFamily="34" charset="0"/>
              </a:rPr>
              <a:t>Ａ</a:t>
            </a:r>
            <a:r>
              <a:rPr lang="en-US" altLang="zh-TW" sz="1400" b="1" dirty="0" smtClean="0">
                <a:solidFill>
                  <a:srgbClr val="0070C0"/>
                </a:solidFill>
                <a:latin typeface="微軟正黑體" panose="020B0604030504040204" pitchFamily="34" charset="-120"/>
                <a:ea typeface="微軟正黑體" panose="020B0604030504040204" pitchFamily="34" charset="-120"/>
              </a:rPr>
              <a:t>(</a:t>
            </a:r>
            <a:r>
              <a:rPr lang="zh-TW" altLang="en-US" sz="1400" b="1" dirty="0" smtClean="0">
                <a:solidFill>
                  <a:srgbClr val="0070C0"/>
                </a:solidFill>
                <a:latin typeface="微軟正黑體" panose="020B0604030504040204" pitchFamily="34" charset="-120"/>
                <a:ea typeface="微軟正黑體" panose="020B0604030504040204" pitchFamily="34" charset="-120"/>
              </a:rPr>
              <a:t>課程衝堂</a:t>
            </a:r>
            <a:r>
              <a:rPr lang="en-US" altLang="zh-TW" sz="1400" b="1" dirty="0" smtClean="0">
                <a:solidFill>
                  <a:srgbClr val="0070C0"/>
                </a:solidFill>
                <a:latin typeface="微軟正黑體" panose="020B0604030504040204" pitchFamily="34" charset="-120"/>
                <a:ea typeface="微軟正黑體" panose="020B0604030504040204" pitchFamily="34" charset="-120"/>
              </a:rPr>
              <a:t>)</a:t>
            </a:r>
            <a:r>
              <a:rPr lang="zh-TW" altLang="en-US" sz="1400" b="1" dirty="0" smtClean="0">
                <a:solidFill>
                  <a:srgbClr val="0070C0"/>
                </a:solidFill>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勾選衝堂課程，點</a:t>
            </a:r>
            <a:r>
              <a:rPr lang="en-US" altLang="zh-TW" sz="1400" b="1" dirty="0">
                <a:latin typeface="微軟正黑體" panose="020B0604030504040204" pitchFamily="34" charset="-120"/>
                <a:ea typeface="微軟正黑體" panose="020B0604030504040204" pitchFamily="34" charset="-120"/>
              </a:rPr>
              <a:t>【</a:t>
            </a:r>
            <a:r>
              <a:rPr lang="zh-TW" altLang="en-US" sz="1400" b="1" dirty="0">
                <a:solidFill>
                  <a:srgbClr val="22AC38"/>
                </a:solidFill>
                <a:latin typeface="微軟正黑體" panose="020B0604030504040204" pitchFamily="34" charset="-120"/>
                <a:ea typeface="微軟正黑體" panose="020B0604030504040204" pitchFamily="34" charset="-120"/>
              </a:rPr>
              <a:t>刪除</a:t>
            </a:r>
            <a:r>
              <a:rPr lang="en-US" altLang="zh-TW" sz="1400" b="1" dirty="0" smtClean="0">
                <a:latin typeface="微軟正黑體" panose="020B0604030504040204" pitchFamily="34" charset="-120"/>
                <a:ea typeface="微軟正黑體" panose="020B0604030504040204" pitchFamily="34" charset="-120"/>
              </a:rPr>
              <a:t>】</a:t>
            </a:r>
            <a:r>
              <a:rPr lang="zh-TW" altLang="en-US" sz="1050" b="1" dirty="0" smtClean="0">
                <a:solidFill>
                  <a:srgbClr val="0070C0"/>
                </a:solidFill>
                <a:latin typeface="微軟正黑體" panose="020B0604030504040204" pitchFamily="34" charset="-120"/>
                <a:ea typeface="微軟正黑體" panose="020B0604030504040204" pitchFamily="34" charset="-120"/>
              </a:rPr>
              <a:t>步驟</a:t>
            </a:r>
            <a:r>
              <a:rPr lang="zh-TW" altLang="en-US" sz="1050" b="1" dirty="0" smtClean="0">
                <a:solidFill>
                  <a:srgbClr val="0070C0"/>
                </a:solidFill>
                <a:latin typeface="Calibri Light" panose="020F0302020204030204" pitchFamily="34" charset="0"/>
                <a:ea typeface="微軟正黑體" panose="020B0604030504040204" pitchFamily="34" charset="-120"/>
                <a:cs typeface="Calibri Light" panose="020F0302020204030204" pitchFamily="34" charset="0"/>
              </a:rPr>
              <a:t>❶～❺</a:t>
            </a:r>
            <a:endParaRPr lang="en-US" altLang="zh-TW" sz="1050" b="1" dirty="0">
              <a:solidFill>
                <a:srgbClr val="0070C0"/>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4215012" y="1826616"/>
            <a:ext cx="391454" cy="338554"/>
          </a:xfrm>
          <a:prstGeom prst="rect">
            <a:avLst/>
          </a:prstGeom>
        </p:spPr>
        <p:txBody>
          <a:bodyPr wrap="none">
            <a:spAutoFit/>
          </a:bodyPr>
          <a:lstStyle/>
          <a:p>
            <a:r>
              <a:rPr lang="zh-TW" altLang="zh-TW" sz="1600" b="1" dirty="0">
                <a:solidFill>
                  <a:srgbClr val="0070C0"/>
                </a:solidFill>
                <a:latin typeface="微軟正黑體" panose="020B0604030504040204" pitchFamily="34" charset="-120"/>
                <a:ea typeface="微軟正黑體" panose="020B0604030504040204" pitchFamily="34" charset="-120"/>
                <a:cs typeface="Calibri Light" panose="020F0302020204030204" pitchFamily="34" charset="0"/>
              </a:rPr>
              <a:t>❶</a:t>
            </a:r>
            <a:endParaRPr lang="zh-TW" altLang="en-US" sz="1600" dirty="0">
              <a:solidFill>
                <a:srgbClr val="0070C0"/>
              </a:solidFill>
            </a:endParaRPr>
          </a:p>
        </p:txBody>
      </p:sp>
      <p:sp>
        <p:nvSpPr>
          <p:cNvPr id="54" name="矩形 53"/>
          <p:cNvSpPr/>
          <p:nvPr/>
        </p:nvSpPr>
        <p:spPr>
          <a:xfrm>
            <a:off x="2571959" y="2914088"/>
            <a:ext cx="389850" cy="338554"/>
          </a:xfrm>
          <a:prstGeom prst="rect">
            <a:avLst/>
          </a:prstGeom>
        </p:spPr>
        <p:txBody>
          <a:bodyPr wrap="none">
            <a:spAutoFit/>
          </a:bodyPr>
          <a:lstStyle/>
          <a:p>
            <a:r>
              <a:rPr lang="zh-TW" altLang="zh-TW" sz="1600" dirty="0">
                <a:solidFill>
                  <a:srgbClr val="0070C0"/>
                </a:solidFill>
                <a:latin typeface="微軟正黑體" panose="020B0604030504040204" pitchFamily="34" charset="-120"/>
                <a:ea typeface="微軟正黑體" panose="020B0604030504040204" pitchFamily="34" charset="-120"/>
                <a:cs typeface="Calibri Light" panose="020F0302020204030204" pitchFamily="34" charset="0"/>
              </a:rPr>
              <a:t>❷</a:t>
            </a:r>
            <a:endParaRPr lang="zh-TW" altLang="en-US" sz="1600" dirty="0">
              <a:solidFill>
                <a:srgbClr val="0070C0"/>
              </a:solidFill>
            </a:endParaRPr>
          </a:p>
        </p:txBody>
      </p:sp>
      <p:sp>
        <p:nvSpPr>
          <p:cNvPr id="55" name="矩形 54"/>
          <p:cNvSpPr/>
          <p:nvPr/>
        </p:nvSpPr>
        <p:spPr>
          <a:xfrm>
            <a:off x="2613795" y="3386463"/>
            <a:ext cx="389850" cy="338554"/>
          </a:xfrm>
          <a:prstGeom prst="rect">
            <a:avLst/>
          </a:prstGeom>
        </p:spPr>
        <p:txBody>
          <a:bodyPr wrap="none">
            <a:spAutoFit/>
          </a:bodyPr>
          <a:lstStyle/>
          <a:p>
            <a:r>
              <a:rPr lang="zh-TW" altLang="en-US" sz="1600" dirty="0" smtClean="0">
                <a:solidFill>
                  <a:srgbClr val="0070C0"/>
                </a:solidFill>
                <a:latin typeface="Calibri Light" panose="020F0302020204030204" pitchFamily="34" charset="0"/>
                <a:cs typeface="Calibri Light" panose="020F0302020204030204" pitchFamily="34" charset="0"/>
              </a:rPr>
              <a:t>❸</a:t>
            </a:r>
            <a:endParaRPr lang="zh-TW" altLang="en-US" sz="1600" dirty="0">
              <a:solidFill>
                <a:srgbClr val="0070C0"/>
              </a:solidFill>
            </a:endParaRPr>
          </a:p>
        </p:txBody>
      </p:sp>
      <p:sp>
        <p:nvSpPr>
          <p:cNvPr id="56" name="矩形 55"/>
          <p:cNvSpPr/>
          <p:nvPr/>
        </p:nvSpPr>
        <p:spPr>
          <a:xfrm>
            <a:off x="4178094" y="3103683"/>
            <a:ext cx="389850" cy="338554"/>
          </a:xfrm>
          <a:prstGeom prst="rect">
            <a:avLst/>
          </a:prstGeom>
        </p:spPr>
        <p:txBody>
          <a:bodyPr wrap="none">
            <a:spAutoFit/>
          </a:bodyPr>
          <a:lstStyle/>
          <a:p>
            <a:r>
              <a:rPr lang="zh-TW" altLang="en-US" sz="1600" dirty="0">
                <a:solidFill>
                  <a:srgbClr val="0070C0"/>
                </a:solidFill>
                <a:latin typeface="Calibri Light" panose="020F0302020204030204" pitchFamily="34" charset="0"/>
                <a:cs typeface="Calibri Light" panose="020F0302020204030204" pitchFamily="34" charset="0"/>
              </a:rPr>
              <a:t>❹</a:t>
            </a:r>
            <a:endParaRPr lang="zh-TW" altLang="en-US" sz="1600" dirty="0">
              <a:solidFill>
                <a:srgbClr val="0070C0"/>
              </a:solidFill>
            </a:endParaRPr>
          </a:p>
        </p:txBody>
      </p:sp>
      <p:sp>
        <p:nvSpPr>
          <p:cNvPr id="57" name="矩形 56"/>
          <p:cNvSpPr/>
          <p:nvPr/>
        </p:nvSpPr>
        <p:spPr>
          <a:xfrm>
            <a:off x="6476397" y="4477206"/>
            <a:ext cx="389850" cy="338554"/>
          </a:xfrm>
          <a:prstGeom prst="rect">
            <a:avLst/>
          </a:prstGeom>
        </p:spPr>
        <p:txBody>
          <a:bodyPr wrap="none">
            <a:spAutoFit/>
          </a:bodyPr>
          <a:lstStyle/>
          <a:p>
            <a:r>
              <a:rPr lang="zh-TW" altLang="en-US" sz="1600" dirty="0" smtClean="0">
                <a:solidFill>
                  <a:srgbClr val="0070C0"/>
                </a:solidFill>
                <a:latin typeface="Calibri Light" panose="020F0302020204030204" pitchFamily="34" charset="0"/>
                <a:cs typeface="Calibri Light" panose="020F0302020204030204" pitchFamily="34" charset="0"/>
              </a:rPr>
              <a:t>❺</a:t>
            </a:r>
            <a:endParaRPr lang="zh-TW" altLang="en-US" sz="1600" dirty="0">
              <a:solidFill>
                <a:srgbClr val="0070C0"/>
              </a:solidFill>
            </a:endParaRPr>
          </a:p>
        </p:txBody>
      </p:sp>
      <p:sp>
        <p:nvSpPr>
          <p:cNvPr id="58" name="矩形 57"/>
          <p:cNvSpPr/>
          <p:nvPr/>
        </p:nvSpPr>
        <p:spPr>
          <a:xfrm>
            <a:off x="3596704" y="3678087"/>
            <a:ext cx="5423549" cy="307777"/>
          </a:xfrm>
          <a:prstGeom prst="rect">
            <a:avLst/>
          </a:prstGeom>
          <a:solidFill>
            <a:schemeClr val="bg1"/>
          </a:solidFill>
          <a:ln w="19050">
            <a:solidFill>
              <a:srgbClr val="FF7C80"/>
            </a:solidFill>
          </a:ln>
        </p:spPr>
        <p:txBody>
          <a:bodyPr wrap="square">
            <a:spAutoFit/>
          </a:bodyPr>
          <a:lstStyle/>
          <a:p>
            <a:pPr algn="ctr">
              <a:lnSpc>
                <a:spcPct val="100000"/>
              </a:lnSpc>
              <a:spcBef>
                <a:spcPts val="450"/>
              </a:spcBef>
              <a:defRPr/>
            </a:pPr>
            <a:r>
              <a:rPr lang="zh-TW" altLang="en-US" sz="1400" b="1" dirty="0" smtClean="0">
                <a:solidFill>
                  <a:srgbClr val="FF4F53"/>
                </a:solidFill>
                <a:latin typeface="微軟正黑體" panose="020B0604030504040204" pitchFamily="34" charset="-120"/>
                <a:ea typeface="微軟正黑體" panose="020B0604030504040204" pitchFamily="34" charset="-120"/>
              </a:rPr>
              <a:t>警告訊息Ｂ</a:t>
            </a:r>
            <a:r>
              <a:rPr lang="en-US" altLang="zh-TW" sz="1400" b="1" dirty="0">
                <a:solidFill>
                  <a:srgbClr val="FF4F53"/>
                </a:solidFill>
                <a:latin typeface="微軟正黑體" panose="020B0604030504040204" pitchFamily="34" charset="-120"/>
                <a:ea typeface="微軟正黑體" panose="020B0604030504040204" pitchFamily="34" charset="-120"/>
              </a:rPr>
              <a:t>(</a:t>
            </a:r>
            <a:r>
              <a:rPr lang="zh-TW" altLang="en-US" sz="1400" b="1" dirty="0" smtClean="0">
                <a:solidFill>
                  <a:srgbClr val="FF4F53"/>
                </a:solidFill>
                <a:latin typeface="微軟正黑體" panose="020B0604030504040204" pitchFamily="34" charset="-120"/>
                <a:ea typeface="微軟正黑體" panose="020B0604030504040204" pitchFamily="34" charset="-120"/>
              </a:rPr>
              <a:t>學分未達下限</a:t>
            </a:r>
            <a:r>
              <a:rPr lang="en-US" altLang="zh-TW" sz="1400" b="1" dirty="0" smtClean="0">
                <a:solidFill>
                  <a:srgbClr val="FF4F53"/>
                </a:solidFill>
                <a:latin typeface="微軟正黑體" panose="020B0604030504040204" pitchFamily="34" charset="-120"/>
                <a:ea typeface="微軟正黑體" panose="020B0604030504040204" pitchFamily="34" charset="-120"/>
              </a:rPr>
              <a:t>)</a:t>
            </a:r>
            <a:r>
              <a:rPr lang="zh-TW" altLang="en-US" sz="1400" b="1" dirty="0" smtClean="0">
                <a:solidFill>
                  <a:srgbClr val="FF4F53"/>
                </a:solidFill>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點</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solidFill>
                  <a:srgbClr val="ED6E36"/>
                </a:solidFill>
                <a:latin typeface="微軟正黑體" panose="020B0604030504040204" pitchFamily="34" charset="-120"/>
                <a:ea typeface="微軟正黑體" panose="020B0604030504040204" pitchFamily="34" charset="-120"/>
              </a:rPr>
              <a:t>←上一步</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繼續加選達學分下限</a:t>
            </a:r>
            <a:endParaRPr lang="en-US" altLang="zh-TW" sz="1400" b="1" dirty="0" smtClean="0">
              <a:latin typeface="微軟正黑體" panose="020B0604030504040204" pitchFamily="34" charset="-120"/>
              <a:ea typeface="微軟正黑體" panose="020B0604030504040204" pitchFamily="34" charset="-120"/>
            </a:endParaRPr>
          </a:p>
        </p:txBody>
      </p:sp>
      <p:sp>
        <p:nvSpPr>
          <p:cNvPr id="59" name="矩形 58"/>
          <p:cNvSpPr/>
          <p:nvPr/>
        </p:nvSpPr>
        <p:spPr>
          <a:xfrm>
            <a:off x="224144" y="3715949"/>
            <a:ext cx="2430403" cy="738664"/>
          </a:xfrm>
          <a:prstGeom prst="rect">
            <a:avLst/>
          </a:prstGeom>
          <a:solidFill>
            <a:schemeClr val="bg1"/>
          </a:solidFill>
          <a:ln w="19050">
            <a:solidFill>
              <a:srgbClr val="FFAA01"/>
            </a:solidFill>
          </a:ln>
        </p:spPr>
        <p:txBody>
          <a:bodyPr wrap="square">
            <a:spAutoFit/>
          </a:bodyPr>
          <a:lstStyle/>
          <a:p>
            <a:pPr>
              <a:lnSpc>
                <a:spcPct val="100000"/>
              </a:lnSpc>
              <a:spcBef>
                <a:spcPts val="450"/>
              </a:spcBef>
              <a:defRPr/>
            </a:pPr>
            <a:r>
              <a:rPr lang="en-US" altLang="zh-TW" sz="1400" dirty="0" smtClean="0">
                <a:latin typeface="微軟正黑體" panose="020B0604030504040204" pitchFamily="34" charset="-120"/>
                <a:ea typeface="微軟正黑體" panose="020B0604030504040204" pitchFamily="34" charset="-120"/>
              </a:rPr>
              <a:t>&gt;&gt;</a:t>
            </a:r>
            <a:r>
              <a:rPr lang="zh-TW" altLang="en-US" sz="1400" dirty="0" smtClean="0">
                <a:latin typeface="微軟正黑體" panose="020B0604030504040204" pitchFamily="34" charset="-120"/>
                <a:ea typeface="微軟正黑體" panose="020B0604030504040204" pitchFamily="34" charset="-120"/>
              </a:rPr>
              <a:t>若是</a:t>
            </a:r>
            <a:r>
              <a:rPr lang="zh-TW" altLang="en-US" sz="1400" dirty="0" smtClean="0">
                <a:latin typeface="Calibri Light" panose="020F0302020204030204" pitchFamily="34" charset="0"/>
                <a:ea typeface="微軟正黑體" panose="020B0604030504040204" pitchFamily="34" charset="-120"/>
                <a:cs typeface="Calibri Light" panose="020F0302020204030204" pitchFamily="34" charset="0"/>
              </a:rPr>
              <a:t>想</a:t>
            </a:r>
            <a:r>
              <a:rPr lang="zh-TW" altLang="en-US" sz="1400" b="1" dirty="0" smtClean="0">
                <a:solidFill>
                  <a:srgbClr val="ED6E36"/>
                </a:solidFill>
                <a:latin typeface="Calibri Light" panose="020F0302020204030204" pitchFamily="34" charset="0"/>
                <a:ea typeface="微軟正黑體" panose="020B0604030504040204" pitchFamily="34" charset="-120"/>
                <a:cs typeface="Calibri Light" panose="020F0302020204030204" pitchFamily="34" charset="0"/>
              </a:rPr>
              <a:t>退選已選上課程</a:t>
            </a:r>
            <a:r>
              <a:rPr lang="zh-TW" altLang="en-US" sz="1400" b="1" dirty="0" smtClean="0">
                <a:latin typeface="Calibri Light" panose="020F0302020204030204" pitchFamily="34" charset="0"/>
                <a:ea typeface="微軟正黑體" panose="020B0604030504040204" pitchFamily="34" charset="-120"/>
                <a:cs typeface="Calibri Light" panose="020F0302020204030204" pitchFamily="34" charset="0"/>
              </a:rPr>
              <a:t>，</a:t>
            </a:r>
            <a:r>
              <a:rPr lang="zh-TW" altLang="en-US" sz="1400" dirty="0" smtClean="0">
                <a:latin typeface="微軟正黑體" panose="020B0604030504040204" pitchFamily="34" charset="-120"/>
                <a:ea typeface="微軟正黑體" panose="020B0604030504040204" pitchFamily="34" charset="-120"/>
              </a:rPr>
              <a:t>點上方</a:t>
            </a:r>
            <a:r>
              <a:rPr lang="en-US" altLang="zh-TW" sz="1400" b="1" dirty="0" smtClean="0">
                <a:solidFill>
                  <a:srgbClr val="2A59B7"/>
                </a:solidFill>
                <a:latin typeface="微軟正黑體" panose="020B0604030504040204" pitchFamily="34" charset="-120"/>
                <a:ea typeface="微軟正黑體" panose="020B0604030504040204" pitchFamily="34" charset="-120"/>
              </a:rPr>
              <a:t>【</a:t>
            </a:r>
            <a:r>
              <a:rPr lang="zh-TW" altLang="en-US" sz="1400" b="1" dirty="0" smtClean="0">
                <a:solidFill>
                  <a:srgbClr val="2A59B7"/>
                </a:solidFill>
                <a:latin typeface="微軟正黑體" panose="020B0604030504040204" pitchFamily="34" charset="-120"/>
                <a:ea typeface="微軟正黑體" panose="020B0604030504040204" pitchFamily="34" charset="-120"/>
              </a:rPr>
              <a:t>編輯選課</a:t>
            </a:r>
            <a:r>
              <a:rPr lang="en-US" altLang="zh-TW" sz="1400" b="1" dirty="0" smtClean="0">
                <a:solidFill>
                  <a:srgbClr val="2A59B7"/>
                </a:solidFill>
                <a:latin typeface="微軟正黑體" panose="020B0604030504040204" pitchFamily="34" charset="-120"/>
                <a:ea typeface="微軟正黑體" panose="020B0604030504040204" pitchFamily="34" charset="-120"/>
              </a:rPr>
              <a:t>(</a:t>
            </a:r>
            <a:r>
              <a:rPr lang="zh-TW" altLang="en-US" sz="1400" b="1" dirty="0" smtClean="0">
                <a:solidFill>
                  <a:srgbClr val="2A59B7"/>
                </a:solidFill>
                <a:latin typeface="微軟正黑體" panose="020B0604030504040204" pitchFamily="34" charset="-120"/>
                <a:ea typeface="微軟正黑體" panose="020B0604030504040204" pitchFamily="34" charset="-120"/>
              </a:rPr>
              <a:t>退選</a:t>
            </a:r>
            <a:r>
              <a:rPr lang="en-US" altLang="zh-TW" sz="1400" b="1" dirty="0" smtClean="0">
                <a:solidFill>
                  <a:srgbClr val="2A59B7"/>
                </a:solidFill>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，退選</a:t>
            </a:r>
            <a:r>
              <a:rPr lang="zh-TW" altLang="en-US" sz="1400" dirty="0">
                <a:latin typeface="微軟正黑體" panose="020B0604030504040204" pitchFamily="34" charset="-120"/>
                <a:ea typeface="微軟正黑體" panose="020B0604030504040204" pitchFamily="34" charset="-120"/>
              </a:rPr>
              <a:t>該</a:t>
            </a:r>
            <a:r>
              <a:rPr lang="zh-TW" altLang="en-US" sz="1400" dirty="0" smtClean="0">
                <a:latin typeface="微軟正黑體" panose="020B0604030504040204" pitchFamily="34" charset="-120"/>
                <a:ea typeface="微軟正黑體" panose="020B0604030504040204" pitchFamily="34" charset="-120"/>
              </a:rPr>
              <a:t>課程。</a:t>
            </a:r>
            <a:endParaRPr lang="en-US" altLang="zh-TW" sz="1400" dirty="0">
              <a:latin typeface="微軟正黑體" panose="020B0604030504040204" pitchFamily="34" charset="-120"/>
              <a:ea typeface="微軟正黑體" panose="020B0604030504040204" pitchFamily="34" charset="-120"/>
            </a:endParaRPr>
          </a:p>
        </p:txBody>
      </p:sp>
      <p:sp>
        <p:nvSpPr>
          <p:cNvPr id="60" name="矩形 59"/>
          <p:cNvSpPr/>
          <p:nvPr/>
        </p:nvSpPr>
        <p:spPr bwMode="auto">
          <a:xfrm>
            <a:off x="4104750" y="3460652"/>
            <a:ext cx="1352391" cy="185319"/>
          </a:xfrm>
          <a:prstGeom prst="rect">
            <a:avLst/>
          </a:prstGeom>
          <a:noFill/>
          <a:ln w="19050" cap="flat" cmpd="sng" algn="ctr">
            <a:solidFill>
              <a:srgbClr val="FF7C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 name="矩形 60"/>
          <p:cNvSpPr/>
          <p:nvPr/>
        </p:nvSpPr>
        <p:spPr bwMode="auto">
          <a:xfrm>
            <a:off x="2755713" y="3775995"/>
            <a:ext cx="389622" cy="185319"/>
          </a:xfrm>
          <a:prstGeom prst="rect">
            <a:avLst/>
          </a:prstGeom>
          <a:noFill/>
          <a:ln w="19050" cap="flat" cmpd="sng" algn="ctr">
            <a:solidFill>
              <a:srgbClr val="FFAA0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 name="矩形 61"/>
          <p:cNvSpPr/>
          <p:nvPr/>
        </p:nvSpPr>
        <p:spPr>
          <a:xfrm>
            <a:off x="114161" y="852808"/>
            <a:ext cx="1845649" cy="923330"/>
          </a:xfrm>
          <a:prstGeom prst="rect">
            <a:avLst/>
          </a:prstGeom>
          <a:solidFill>
            <a:srgbClr val="C30D23"/>
          </a:solidFill>
        </p:spPr>
        <p:txBody>
          <a:bodyPr wrap="square">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沒有異常，</a:t>
            </a:r>
            <a:r>
              <a:rPr lang="en-US" altLang="zh-TW" b="1" dirty="0">
                <a:solidFill>
                  <a:schemeClr val="bg1"/>
                </a:solidFill>
                <a:latin typeface="微軟正黑體" panose="020B0604030504040204" pitchFamily="34" charset="-120"/>
                <a:ea typeface="微軟正黑體" panose="020B0604030504040204" pitchFamily="34" charset="-120"/>
              </a:rPr>
              <a:t> </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bg1"/>
                </a:solidFill>
                <a:latin typeface="微軟正黑體" panose="020B0604030504040204" pitchFamily="34" charset="-120"/>
                <a:ea typeface="微軟正黑體" panose="020B0604030504040204" pitchFamily="34" charset="-120"/>
              </a:rPr>
              <a:t>按 </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確認送出</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en-US" b="1" dirty="0">
                <a:solidFill>
                  <a:schemeClr val="bg1"/>
                </a:solidFill>
                <a:latin typeface="微軟正黑體" panose="020B0604030504040204" pitchFamily="34" charset="-120"/>
                <a:ea typeface="微軟正黑體" panose="020B0604030504040204" pitchFamily="34" charset="-120"/>
              </a:rPr>
              <a:t>即完成選課。</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63" name="矩形 62"/>
          <p:cNvSpPr/>
          <p:nvPr/>
        </p:nvSpPr>
        <p:spPr>
          <a:xfrm>
            <a:off x="2022707" y="840486"/>
            <a:ext cx="391454" cy="338554"/>
          </a:xfrm>
          <a:prstGeom prst="rect">
            <a:avLst/>
          </a:prstGeom>
        </p:spPr>
        <p:txBody>
          <a:bodyPr wrap="none">
            <a:spAutoFit/>
          </a:bodyPr>
          <a:lstStyle/>
          <a:p>
            <a:r>
              <a:rPr lang="zh-TW" altLang="zh-TW" sz="1600" b="1" dirty="0">
                <a:solidFill>
                  <a:srgbClr val="2CB5B2"/>
                </a:solidFill>
                <a:latin typeface="微軟正黑體" panose="020B0604030504040204" pitchFamily="34" charset="-120"/>
                <a:ea typeface="微軟正黑體" panose="020B0604030504040204" pitchFamily="34" charset="-120"/>
                <a:cs typeface="Calibri Light" panose="020F0302020204030204" pitchFamily="34" charset="0"/>
              </a:rPr>
              <a:t>❶</a:t>
            </a:r>
            <a:endParaRPr lang="zh-TW" altLang="en-US" sz="1600" dirty="0">
              <a:solidFill>
                <a:srgbClr val="2CB5B2"/>
              </a:solidFill>
            </a:endParaRPr>
          </a:p>
        </p:txBody>
      </p:sp>
      <p:sp>
        <p:nvSpPr>
          <p:cNvPr id="64" name="矩形 63"/>
          <p:cNvSpPr/>
          <p:nvPr/>
        </p:nvSpPr>
        <p:spPr>
          <a:xfrm>
            <a:off x="6682322" y="830601"/>
            <a:ext cx="389850" cy="338554"/>
          </a:xfrm>
          <a:prstGeom prst="rect">
            <a:avLst/>
          </a:prstGeom>
        </p:spPr>
        <p:txBody>
          <a:bodyPr wrap="none">
            <a:spAutoFit/>
          </a:bodyPr>
          <a:lstStyle/>
          <a:p>
            <a:r>
              <a:rPr lang="zh-TW" altLang="zh-TW" sz="1600" dirty="0">
                <a:solidFill>
                  <a:srgbClr val="2CB5B2"/>
                </a:solidFill>
                <a:latin typeface="微軟正黑體" panose="020B0604030504040204" pitchFamily="34" charset="-120"/>
                <a:ea typeface="微軟正黑體" panose="020B0604030504040204" pitchFamily="34" charset="-120"/>
                <a:cs typeface="Calibri Light" panose="020F0302020204030204" pitchFamily="34" charset="0"/>
              </a:rPr>
              <a:t>❷</a:t>
            </a:r>
            <a:endParaRPr lang="zh-TW" altLang="en-US" sz="1600" dirty="0">
              <a:solidFill>
                <a:srgbClr val="2CB5B2"/>
              </a:solidFill>
            </a:endParaRPr>
          </a:p>
        </p:txBody>
      </p:sp>
    </p:spTree>
    <p:extLst>
      <p:ext uri="{BB962C8B-B14F-4D97-AF65-F5344CB8AC3E}">
        <p14:creationId xmlns:p14="http://schemas.microsoft.com/office/powerpoint/2010/main" val="41974533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26" presetClass="emph" presetSubtype="0" fill="hold" grpId="1" nodeType="afterEffect">
                                  <p:stCondLst>
                                    <p:cond delay="0"/>
                                  </p:stCondLst>
                                  <p:childTnLst>
                                    <p:animEffect transition="out" filter="fade">
                                      <p:cBhvr>
                                        <p:cTn id="12" dur="250" tmFilter="0, 0; .2, .5; .8, .5; 1, 0"/>
                                        <p:tgtEl>
                                          <p:spTgt spid="62"/>
                                        </p:tgtEl>
                                      </p:cBhvr>
                                    </p:animEffect>
                                    <p:animScale>
                                      <p:cBhvr>
                                        <p:cTn id="13" dur="125" autoRev="1" fill="hold"/>
                                        <p:tgtEl>
                                          <p:spTgt spid="6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50"/>
                                        <p:tgtEl>
                                          <p:spTgt spid="25"/>
                                        </p:tgtEl>
                                      </p:cBhvr>
                                    </p:animEffect>
                                    <p:anim calcmode="lin" valueType="num">
                                      <p:cBhvr>
                                        <p:cTn id="19" dur="250" fill="hold"/>
                                        <p:tgtEl>
                                          <p:spTgt spid="25"/>
                                        </p:tgtEl>
                                        <p:attrNameLst>
                                          <p:attrName>ppt_x</p:attrName>
                                        </p:attrNameLst>
                                      </p:cBhvr>
                                      <p:tavLst>
                                        <p:tav tm="0">
                                          <p:val>
                                            <p:strVal val="#ppt_x"/>
                                          </p:val>
                                        </p:tav>
                                        <p:tav tm="100000">
                                          <p:val>
                                            <p:strVal val="#ppt_x"/>
                                          </p:val>
                                        </p:tav>
                                      </p:tavLst>
                                    </p:anim>
                                    <p:anim calcmode="lin" valueType="num">
                                      <p:cBhvr>
                                        <p:cTn id="20" dur="2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250" fill="hold"/>
                                        <p:tgtEl>
                                          <p:spTgt spid="48"/>
                                        </p:tgtEl>
                                        <p:attrNameLst>
                                          <p:attrName>ppt_w</p:attrName>
                                        </p:attrNameLst>
                                      </p:cBhvr>
                                      <p:tavLst>
                                        <p:tav tm="0">
                                          <p:val>
                                            <p:fltVal val="0"/>
                                          </p:val>
                                        </p:tav>
                                        <p:tav tm="100000">
                                          <p:val>
                                            <p:strVal val="#ppt_w"/>
                                          </p:val>
                                        </p:tav>
                                      </p:tavLst>
                                    </p:anim>
                                    <p:anim calcmode="lin" valueType="num">
                                      <p:cBhvr>
                                        <p:cTn id="67" dur="250" fill="hold"/>
                                        <p:tgtEl>
                                          <p:spTgt spid="48"/>
                                        </p:tgtEl>
                                        <p:attrNameLst>
                                          <p:attrName>ppt_h</p:attrName>
                                        </p:attrNameLst>
                                      </p:cBhvr>
                                      <p:tavLst>
                                        <p:tav tm="0">
                                          <p:val>
                                            <p:fltVal val="0"/>
                                          </p:val>
                                        </p:tav>
                                        <p:tav tm="100000">
                                          <p:val>
                                            <p:strVal val="#ppt_h"/>
                                          </p:val>
                                        </p:tav>
                                      </p:tavLst>
                                    </p:anim>
                                    <p:animEffect transition="in" filter="fade">
                                      <p:cBhvr>
                                        <p:cTn id="68" dur="25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250" fill="hold"/>
                                        <p:tgtEl>
                                          <p:spTgt spid="54"/>
                                        </p:tgtEl>
                                        <p:attrNameLst>
                                          <p:attrName>ppt_w</p:attrName>
                                        </p:attrNameLst>
                                      </p:cBhvr>
                                      <p:tavLst>
                                        <p:tav tm="0">
                                          <p:val>
                                            <p:fltVal val="0"/>
                                          </p:val>
                                        </p:tav>
                                        <p:tav tm="100000">
                                          <p:val>
                                            <p:strVal val="#ppt_w"/>
                                          </p:val>
                                        </p:tav>
                                      </p:tavLst>
                                    </p:anim>
                                    <p:anim calcmode="lin" valueType="num">
                                      <p:cBhvr>
                                        <p:cTn id="74" dur="250" fill="hold"/>
                                        <p:tgtEl>
                                          <p:spTgt spid="54"/>
                                        </p:tgtEl>
                                        <p:attrNameLst>
                                          <p:attrName>ppt_h</p:attrName>
                                        </p:attrNameLst>
                                      </p:cBhvr>
                                      <p:tavLst>
                                        <p:tav tm="0">
                                          <p:val>
                                            <p:fltVal val="0"/>
                                          </p:val>
                                        </p:tav>
                                        <p:tav tm="100000">
                                          <p:val>
                                            <p:strVal val="#ppt_h"/>
                                          </p:val>
                                        </p:tav>
                                      </p:tavLst>
                                    </p:anim>
                                    <p:animEffect transition="in" filter="fade">
                                      <p:cBhvr>
                                        <p:cTn id="75" dur="25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250" fill="hold"/>
                                        <p:tgtEl>
                                          <p:spTgt spid="55"/>
                                        </p:tgtEl>
                                        <p:attrNameLst>
                                          <p:attrName>ppt_w</p:attrName>
                                        </p:attrNameLst>
                                      </p:cBhvr>
                                      <p:tavLst>
                                        <p:tav tm="0">
                                          <p:val>
                                            <p:fltVal val="0"/>
                                          </p:val>
                                        </p:tav>
                                        <p:tav tm="100000">
                                          <p:val>
                                            <p:strVal val="#ppt_w"/>
                                          </p:val>
                                        </p:tav>
                                      </p:tavLst>
                                    </p:anim>
                                    <p:anim calcmode="lin" valueType="num">
                                      <p:cBhvr>
                                        <p:cTn id="81" dur="250" fill="hold"/>
                                        <p:tgtEl>
                                          <p:spTgt spid="55"/>
                                        </p:tgtEl>
                                        <p:attrNameLst>
                                          <p:attrName>ppt_h</p:attrName>
                                        </p:attrNameLst>
                                      </p:cBhvr>
                                      <p:tavLst>
                                        <p:tav tm="0">
                                          <p:val>
                                            <p:fltVal val="0"/>
                                          </p:val>
                                        </p:tav>
                                        <p:tav tm="100000">
                                          <p:val>
                                            <p:strVal val="#ppt_h"/>
                                          </p:val>
                                        </p:tav>
                                      </p:tavLst>
                                    </p:anim>
                                    <p:animEffect transition="in" filter="fade">
                                      <p:cBhvr>
                                        <p:cTn id="82" dur="25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250" fill="hold"/>
                                        <p:tgtEl>
                                          <p:spTgt spid="56"/>
                                        </p:tgtEl>
                                        <p:attrNameLst>
                                          <p:attrName>ppt_w</p:attrName>
                                        </p:attrNameLst>
                                      </p:cBhvr>
                                      <p:tavLst>
                                        <p:tav tm="0">
                                          <p:val>
                                            <p:fltVal val="0"/>
                                          </p:val>
                                        </p:tav>
                                        <p:tav tm="100000">
                                          <p:val>
                                            <p:strVal val="#ppt_w"/>
                                          </p:val>
                                        </p:tav>
                                      </p:tavLst>
                                    </p:anim>
                                    <p:anim calcmode="lin" valueType="num">
                                      <p:cBhvr>
                                        <p:cTn id="88" dur="250" fill="hold"/>
                                        <p:tgtEl>
                                          <p:spTgt spid="56"/>
                                        </p:tgtEl>
                                        <p:attrNameLst>
                                          <p:attrName>ppt_h</p:attrName>
                                        </p:attrNameLst>
                                      </p:cBhvr>
                                      <p:tavLst>
                                        <p:tav tm="0">
                                          <p:val>
                                            <p:fltVal val="0"/>
                                          </p:val>
                                        </p:tav>
                                        <p:tav tm="100000">
                                          <p:val>
                                            <p:strVal val="#ppt_h"/>
                                          </p:val>
                                        </p:tav>
                                      </p:tavLst>
                                    </p:anim>
                                    <p:animEffect transition="in" filter="fade">
                                      <p:cBhvr>
                                        <p:cTn id="89" dur="25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 calcmode="lin" valueType="num">
                                      <p:cBhvr>
                                        <p:cTn id="94" dur="250" fill="hold"/>
                                        <p:tgtEl>
                                          <p:spTgt spid="57"/>
                                        </p:tgtEl>
                                        <p:attrNameLst>
                                          <p:attrName>ppt_w</p:attrName>
                                        </p:attrNameLst>
                                      </p:cBhvr>
                                      <p:tavLst>
                                        <p:tav tm="0">
                                          <p:val>
                                            <p:fltVal val="0"/>
                                          </p:val>
                                        </p:tav>
                                        <p:tav tm="100000">
                                          <p:val>
                                            <p:strVal val="#ppt_w"/>
                                          </p:val>
                                        </p:tav>
                                      </p:tavLst>
                                    </p:anim>
                                    <p:anim calcmode="lin" valueType="num">
                                      <p:cBhvr>
                                        <p:cTn id="95" dur="250" fill="hold"/>
                                        <p:tgtEl>
                                          <p:spTgt spid="57"/>
                                        </p:tgtEl>
                                        <p:attrNameLst>
                                          <p:attrName>ppt_h</p:attrName>
                                        </p:attrNameLst>
                                      </p:cBhvr>
                                      <p:tavLst>
                                        <p:tav tm="0">
                                          <p:val>
                                            <p:fltVal val="0"/>
                                          </p:val>
                                        </p:tav>
                                        <p:tav tm="100000">
                                          <p:val>
                                            <p:strVal val="#ppt_h"/>
                                          </p:val>
                                        </p:tav>
                                      </p:tavLst>
                                    </p:anim>
                                    <p:animEffect transition="in" filter="fade">
                                      <p:cBhvr>
                                        <p:cTn id="96" dur="250"/>
                                        <p:tgtEl>
                                          <p:spTgt spid="5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randombar(horizontal)">
                                      <p:cBhvr>
                                        <p:cTn id="108" dur="500"/>
                                        <p:tgtEl>
                                          <p:spTgt spid="60"/>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down)">
                                      <p:cBhvr>
                                        <p:cTn id="113" dur="290">
                                          <p:stCondLst>
                                            <p:cond delay="0"/>
                                          </p:stCondLst>
                                        </p:cTn>
                                        <p:tgtEl>
                                          <p:spTgt spid="59"/>
                                        </p:tgtEl>
                                      </p:cBhvr>
                                    </p:animEffect>
                                    <p:anim calcmode="lin" valueType="num">
                                      <p:cBhvr>
                                        <p:cTn id="114" dur="911"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115" dur="332"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16" dur="332" tmFilter="0, 0; 0.125,0.2665; 0.25,0.4; 0.375,0.465; 0.5,0.5;  0.625,0.535; 0.75,0.6; 0.875,0.7335; 1,1">
                                          <p:stCondLst>
                                            <p:cond delay="332"/>
                                          </p:stCondLst>
                                        </p:cTn>
                                        <p:tgtEl>
                                          <p:spTgt spid="59"/>
                                        </p:tgtEl>
                                        <p:attrNameLst>
                                          <p:attrName>ppt_y</p:attrName>
                                        </p:attrNameLst>
                                      </p:cBhvr>
                                      <p:tavLst>
                                        <p:tav tm="0" fmla="#ppt_y-sin(pi*$)/9">
                                          <p:val>
                                            <p:fltVal val="0"/>
                                          </p:val>
                                        </p:tav>
                                        <p:tav tm="100000">
                                          <p:val>
                                            <p:fltVal val="1"/>
                                          </p:val>
                                        </p:tav>
                                      </p:tavLst>
                                    </p:anim>
                                    <p:anim calcmode="lin" valueType="num">
                                      <p:cBhvr>
                                        <p:cTn id="117" dur="166" tmFilter="0, 0; 0.125,0.2665; 0.25,0.4; 0.375,0.465; 0.5,0.5;  0.625,0.535; 0.75,0.6; 0.875,0.7335; 1,1">
                                          <p:stCondLst>
                                            <p:cond delay="662"/>
                                          </p:stCondLst>
                                        </p:cTn>
                                        <p:tgtEl>
                                          <p:spTgt spid="59"/>
                                        </p:tgtEl>
                                        <p:attrNameLst>
                                          <p:attrName>ppt_y</p:attrName>
                                        </p:attrNameLst>
                                      </p:cBhvr>
                                      <p:tavLst>
                                        <p:tav tm="0" fmla="#ppt_y-sin(pi*$)/27">
                                          <p:val>
                                            <p:fltVal val="0"/>
                                          </p:val>
                                        </p:tav>
                                        <p:tav tm="100000">
                                          <p:val>
                                            <p:fltVal val="1"/>
                                          </p:val>
                                        </p:tav>
                                      </p:tavLst>
                                    </p:anim>
                                    <p:anim calcmode="lin" valueType="num">
                                      <p:cBhvr>
                                        <p:cTn id="118" dur="82" tmFilter="0, 0; 0.125,0.2665; 0.25,0.4; 0.375,0.465; 0.5,0.5;  0.625,0.535; 0.75,0.6; 0.875,0.7335; 1,1">
                                          <p:stCondLst>
                                            <p:cond delay="828"/>
                                          </p:stCondLst>
                                        </p:cTn>
                                        <p:tgtEl>
                                          <p:spTgt spid="59"/>
                                        </p:tgtEl>
                                        <p:attrNameLst>
                                          <p:attrName>ppt_y</p:attrName>
                                        </p:attrNameLst>
                                      </p:cBhvr>
                                      <p:tavLst>
                                        <p:tav tm="0" fmla="#ppt_y-sin(pi*$)/81">
                                          <p:val>
                                            <p:fltVal val="0"/>
                                          </p:val>
                                        </p:tav>
                                        <p:tav tm="100000">
                                          <p:val>
                                            <p:fltVal val="1"/>
                                          </p:val>
                                        </p:tav>
                                      </p:tavLst>
                                    </p:anim>
                                    <p:animScale>
                                      <p:cBhvr>
                                        <p:cTn id="119" dur="13">
                                          <p:stCondLst>
                                            <p:cond delay="325"/>
                                          </p:stCondLst>
                                        </p:cTn>
                                        <p:tgtEl>
                                          <p:spTgt spid="59"/>
                                        </p:tgtEl>
                                      </p:cBhvr>
                                      <p:to x="100000" y="60000"/>
                                    </p:animScale>
                                    <p:animScale>
                                      <p:cBhvr>
                                        <p:cTn id="120" dur="83" decel="50000">
                                          <p:stCondLst>
                                            <p:cond delay="338"/>
                                          </p:stCondLst>
                                        </p:cTn>
                                        <p:tgtEl>
                                          <p:spTgt spid="59"/>
                                        </p:tgtEl>
                                      </p:cBhvr>
                                      <p:to x="100000" y="100000"/>
                                    </p:animScale>
                                    <p:animScale>
                                      <p:cBhvr>
                                        <p:cTn id="121" dur="13">
                                          <p:stCondLst>
                                            <p:cond delay="656"/>
                                          </p:stCondLst>
                                        </p:cTn>
                                        <p:tgtEl>
                                          <p:spTgt spid="59"/>
                                        </p:tgtEl>
                                      </p:cBhvr>
                                      <p:to x="100000" y="80000"/>
                                    </p:animScale>
                                    <p:animScale>
                                      <p:cBhvr>
                                        <p:cTn id="122" dur="83" decel="50000">
                                          <p:stCondLst>
                                            <p:cond delay="669"/>
                                          </p:stCondLst>
                                        </p:cTn>
                                        <p:tgtEl>
                                          <p:spTgt spid="59"/>
                                        </p:tgtEl>
                                      </p:cBhvr>
                                      <p:to x="100000" y="100000"/>
                                    </p:animScale>
                                    <p:animScale>
                                      <p:cBhvr>
                                        <p:cTn id="123" dur="13">
                                          <p:stCondLst>
                                            <p:cond delay="821"/>
                                          </p:stCondLst>
                                        </p:cTn>
                                        <p:tgtEl>
                                          <p:spTgt spid="59"/>
                                        </p:tgtEl>
                                      </p:cBhvr>
                                      <p:to x="100000" y="90000"/>
                                    </p:animScale>
                                    <p:animScale>
                                      <p:cBhvr>
                                        <p:cTn id="124" dur="83" decel="50000">
                                          <p:stCondLst>
                                            <p:cond delay="834"/>
                                          </p:stCondLst>
                                        </p:cTn>
                                        <p:tgtEl>
                                          <p:spTgt spid="59"/>
                                        </p:tgtEl>
                                      </p:cBhvr>
                                      <p:to x="100000" y="100000"/>
                                    </p:animScale>
                                    <p:animScale>
                                      <p:cBhvr>
                                        <p:cTn id="125" dur="13">
                                          <p:stCondLst>
                                            <p:cond delay="904"/>
                                          </p:stCondLst>
                                        </p:cTn>
                                        <p:tgtEl>
                                          <p:spTgt spid="59"/>
                                        </p:tgtEl>
                                      </p:cBhvr>
                                      <p:to x="100000" y="95000"/>
                                    </p:animScale>
                                    <p:animScale>
                                      <p:cBhvr>
                                        <p:cTn id="126" dur="83" decel="50000">
                                          <p:stCondLst>
                                            <p:cond delay="917"/>
                                          </p:stCondLst>
                                        </p:cTn>
                                        <p:tgtEl>
                                          <p:spTgt spid="59"/>
                                        </p:tgtEl>
                                      </p:cBhvr>
                                      <p:to x="100000" y="100000"/>
                                    </p:animScale>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wipe(left)">
                                      <p:cBhvr>
                                        <p:cTn id="13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41" grpId="0" animBg="1"/>
      <p:bldP spid="47" grpId="0" animBg="1"/>
      <p:bldP spid="48" grpId="0"/>
      <p:bldP spid="54" grpId="0"/>
      <p:bldP spid="55" grpId="0"/>
      <p:bldP spid="56" grpId="0"/>
      <p:bldP spid="57" grpId="0"/>
      <p:bldP spid="58" grpId="0" animBg="1"/>
      <p:bldP spid="59" grpId="0" animBg="1"/>
      <p:bldP spid="60" grpId="0" animBg="1"/>
      <p:bldP spid="61" grpId="0" animBg="1"/>
      <p:bldP spid="62" grpId="0" animBg="1"/>
      <p:bldP spid="62" grpId="1" animBg="1"/>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7092280" y="483518"/>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完成選課</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11" name="圖片 10">
            <a:hlinkClick r:id="rId2" action="ppaction://hlinksldjump"/>
          </p:cNvPr>
          <p:cNvPicPr>
            <a:picLocks noChangeAspect="1"/>
          </p:cNvPicPr>
          <p:nvPr/>
        </p:nvPicPr>
        <p:blipFill>
          <a:blip r:embed="rId3"/>
          <a:stretch>
            <a:fillRect/>
          </a:stretch>
        </p:blipFill>
        <p:spPr>
          <a:xfrm>
            <a:off x="8532440" y="1059582"/>
            <a:ext cx="704552" cy="667225"/>
          </a:xfrm>
          <a:prstGeom prst="rect">
            <a:avLst/>
          </a:prstGeom>
        </p:spPr>
      </p:pic>
      <p:pic>
        <p:nvPicPr>
          <p:cNvPr id="10" name="圖片 9"/>
          <p:cNvPicPr/>
          <p:nvPr/>
        </p:nvPicPr>
        <p:blipFill>
          <a:blip r:embed="rId4">
            <a:extLst>
              <a:ext uri="{28A0092B-C50C-407E-A947-70E740481C1C}">
                <a14:useLocalDpi xmlns:a14="http://schemas.microsoft.com/office/drawing/2010/main" val="0"/>
              </a:ext>
            </a:extLst>
          </a:blip>
          <a:srcRect/>
          <a:stretch>
            <a:fillRect/>
          </a:stretch>
        </p:blipFill>
        <p:spPr bwMode="auto">
          <a:xfrm>
            <a:off x="582309" y="1779662"/>
            <a:ext cx="7675879" cy="2088232"/>
          </a:xfrm>
          <a:prstGeom prst="rect">
            <a:avLst/>
          </a:prstGeom>
          <a:noFill/>
          <a:ln>
            <a:noFill/>
          </a:ln>
        </p:spPr>
      </p:pic>
      <p:sp>
        <p:nvSpPr>
          <p:cNvPr id="13" name="AutoShape 17"/>
          <p:cNvSpPr>
            <a:spLocks/>
          </p:cNvSpPr>
          <p:nvPr/>
        </p:nvSpPr>
        <p:spPr bwMode="auto">
          <a:xfrm>
            <a:off x="4499992" y="1656978"/>
            <a:ext cx="4500500" cy="515398"/>
          </a:xfrm>
          <a:prstGeom prst="borderCallout1">
            <a:avLst>
              <a:gd name="adj1" fmla="val 97758"/>
              <a:gd name="adj2" fmla="val 55535"/>
              <a:gd name="adj3" fmla="val 207150"/>
              <a:gd name="adj4" fmla="val 63087"/>
            </a:avLst>
          </a:prstGeom>
          <a:solidFill>
            <a:schemeClr val="bg1"/>
          </a:solidFill>
          <a:ln w="19050">
            <a:solidFill>
              <a:srgbClr val="0070C0"/>
            </a:solidFill>
            <a:miter lim="800000"/>
            <a:headEnd/>
            <a:tailEnd/>
          </a:ln>
          <a:extLst/>
        </p:spPr>
        <p:txBody>
          <a:bodyPr rot="0" vert="horz" wrap="square" lIns="68580" tIns="34290" rIns="68580" bIns="34290" anchor="t" anchorCtr="0" upright="1">
            <a:noAutofit/>
          </a:bodyPr>
          <a:lstStyle/>
          <a:p>
            <a:pPr marL="114300" indent="-114300">
              <a:spcAft>
                <a:spcPts val="0"/>
              </a:spcAft>
            </a:pPr>
            <a:r>
              <a:rPr lang="zh-TW" altLang="en-US" sz="1500" b="1" dirty="0" smtClean="0">
                <a:latin typeface="微軟正黑體" panose="020B0604030504040204" pitchFamily="34" charset="-120"/>
                <a:ea typeface="微軟正黑體" panose="020B0604030504040204" pitchFamily="34" charset="-120"/>
              </a:rPr>
              <a:t>當</a:t>
            </a:r>
            <a:r>
              <a:rPr lang="zh-TW" altLang="en-US" sz="1500" b="1" dirty="0">
                <a:latin typeface="微軟正黑體" panose="020B0604030504040204" pitchFamily="34" charset="-120"/>
                <a:ea typeface="微軟正黑體" panose="020B0604030504040204" pitchFamily="34" charset="-120"/>
              </a:rPr>
              <a:t>次選課成功，「</a:t>
            </a:r>
            <a:r>
              <a:rPr lang="zh-TW" altLang="en-US" sz="1500" b="1" dirty="0">
                <a:solidFill>
                  <a:srgbClr val="036EB8"/>
                </a:solidFill>
                <a:latin typeface="微軟正黑體" panose="020B0604030504040204" pitchFamily="34" charset="-120"/>
                <a:ea typeface="微軟正黑體" panose="020B0604030504040204" pitchFamily="34" charset="-120"/>
              </a:rPr>
              <a:t>選課結果</a:t>
            </a:r>
            <a:r>
              <a:rPr lang="zh-TW" altLang="en-US" sz="1500" b="1" dirty="0">
                <a:latin typeface="微軟正黑體" panose="020B0604030504040204" pitchFamily="34" charset="-120"/>
                <a:ea typeface="微軟正黑體" panose="020B0604030504040204" pitchFamily="34" charset="-120"/>
              </a:rPr>
              <a:t>」欄會呈現</a:t>
            </a:r>
            <a:endParaRPr lang="en-US" altLang="zh-TW" sz="1500" b="1" dirty="0">
              <a:latin typeface="微軟正黑體" panose="020B0604030504040204" pitchFamily="34" charset="-120"/>
              <a:ea typeface="微軟正黑體" panose="020B0604030504040204" pitchFamily="34" charset="-120"/>
            </a:endParaRPr>
          </a:p>
          <a:p>
            <a:pPr marL="114300" indent="-114300">
              <a:spcAft>
                <a:spcPts val="0"/>
              </a:spcAft>
            </a:pPr>
            <a:r>
              <a:rPr lang="zh-TW" altLang="en-US" sz="1500" b="1" dirty="0">
                <a:latin typeface="微軟正黑體" panose="020B0604030504040204" pitchFamily="34" charset="-120"/>
                <a:ea typeface="微軟正黑體" panose="020B0604030504040204" pitchFamily="34" charset="-120"/>
              </a:rPr>
              <a:t>   「</a:t>
            </a:r>
            <a:r>
              <a:rPr lang="en-US" altLang="zh-TW" sz="1500" b="1" dirty="0">
                <a:latin typeface="微軟正黑體" panose="020B0604030504040204" pitchFamily="34" charset="-120"/>
                <a:ea typeface="微軟正黑體" panose="020B0604030504040204" pitchFamily="34" charset="-120"/>
              </a:rPr>
              <a:t> </a:t>
            </a:r>
            <a:r>
              <a:rPr lang="zh-TW" altLang="zh-TW" sz="1500" b="1" dirty="0">
                <a:solidFill>
                  <a:srgbClr val="FF0000"/>
                </a:solidFill>
                <a:latin typeface="微軟正黑體" panose="020B0604030504040204" pitchFamily="34" charset="-120"/>
                <a:ea typeface="微軟正黑體" panose="020B0604030504040204" pitchFamily="34" charset="-120"/>
              </a:rPr>
              <a:t>完成選課</a:t>
            </a:r>
            <a:r>
              <a:rPr lang="zh-TW" altLang="en-US" sz="1500" b="1" dirty="0">
                <a:latin typeface="微軟正黑體" panose="020B0604030504040204" pitchFamily="34" charset="-120"/>
                <a:ea typeface="微軟正黑體" panose="020B0604030504040204" pitchFamily="34" charset="-120"/>
              </a:rPr>
              <a:t>」 </a:t>
            </a:r>
            <a:r>
              <a:rPr lang="zh-TW" altLang="en-US" sz="1500" b="1" dirty="0" smtClean="0">
                <a:latin typeface="微軟正黑體" panose="020B0604030504040204" pitchFamily="34" charset="-120"/>
                <a:ea typeface="微軟正黑體" panose="020B0604030504040204" pitchFamily="34" charset="-120"/>
              </a:rPr>
              <a:t>或「</a:t>
            </a:r>
            <a:r>
              <a:rPr lang="zh-TW" altLang="en-US" sz="1500" b="1" dirty="0">
                <a:solidFill>
                  <a:srgbClr val="FF0000"/>
                </a:solidFill>
                <a:latin typeface="微軟正黑體" panose="020B0604030504040204" pitchFamily="34" charset="-120"/>
                <a:ea typeface="微軟正黑體" panose="020B0604030504040204" pitchFamily="34" charset="-120"/>
              </a:rPr>
              <a:t>加選完成，等待批次處理</a:t>
            </a:r>
            <a:r>
              <a:rPr lang="zh-TW" altLang="en-US" sz="1500" b="1" dirty="0">
                <a:latin typeface="微軟正黑體" panose="020B0604030504040204" pitchFamily="34" charset="-120"/>
                <a:ea typeface="微軟正黑體" panose="020B0604030504040204" pitchFamily="34" charset="-120"/>
              </a:rPr>
              <a:t>」 。</a:t>
            </a:r>
          </a:p>
        </p:txBody>
      </p:sp>
      <p:sp>
        <p:nvSpPr>
          <p:cNvPr id="14" name="矩形 13"/>
          <p:cNvSpPr/>
          <p:nvPr/>
        </p:nvSpPr>
        <p:spPr bwMode="auto">
          <a:xfrm>
            <a:off x="7308304" y="2823778"/>
            <a:ext cx="949884" cy="684076"/>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5" name="AutoShape 17"/>
          <p:cNvSpPr>
            <a:spLocks/>
          </p:cNvSpPr>
          <p:nvPr/>
        </p:nvSpPr>
        <p:spPr bwMode="auto">
          <a:xfrm>
            <a:off x="2483768" y="4083918"/>
            <a:ext cx="4824536" cy="309364"/>
          </a:xfrm>
          <a:prstGeom prst="borderCallout1">
            <a:avLst>
              <a:gd name="adj1" fmla="val -817"/>
              <a:gd name="adj2" fmla="val 57255"/>
              <a:gd name="adj3" fmla="val -118526"/>
              <a:gd name="adj4" fmla="val 60705"/>
            </a:avLst>
          </a:prstGeom>
          <a:solidFill>
            <a:schemeClr val="bg1"/>
          </a:solidFill>
          <a:ln w="19050">
            <a:solidFill>
              <a:srgbClr val="0070C0"/>
            </a:solidFill>
            <a:miter lim="800000"/>
            <a:headEnd/>
            <a:tailEnd/>
          </a:ln>
          <a:extLst/>
        </p:spPr>
        <p:txBody>
          <a:bodyPr rot="0" vert="horz" wrap="square" lIns="68580" tIns="34290" rIns="68580" bIns="34290" anchor="t" anchorCtr="0" upright="1">
            <a:noAutofit/>
          </a:bodyPr>
          <a:lstStyle/>
          <a:p>
            <a:pPr marL="114300" indent="-114300">
              <a:spcAft>
                <a:spcPts val="0"/>
              </a:spcAft>
            </a:pPr>
            <a:r>
              <a:rPr lang="zh-TW" altLang="en-US" sz="1500" b="1" dirty="0" smtClean="0">
                <a:latin typeface="微軟正黑體" panose="020B0604030504040204" pitchFamily="34" charset="-120"/>
                <a:ea typeface="微軟正黑體" panose="020B0604030504040204" pitchFamily="34" charset="-120"/>
              </a:rPr>
              <a:t>最後，建議</a:t>
            </a:r>
            <a:r>
              <a:rPr lang="zh-TW" altLang="en-US" sz="1500" b="1" dirty="0">
                <a:latin typeface="微軟正黑體" panose="020B0604030504040204" pitchFamily="34" charset="-120"/>
                <a:ea typeface="微軟正黑體" panose="020B0604030504040204" pitchFamily="34" charset="-120"/>
              </a:rPr>
              <a:t>點</a:t>
            </a:r>
            <a:r>
              <a:rPr lang="en-US" altLang="zh-TW" sz="1500" b="1" dirty="0">
                <a:latin typeface="微軟正黑體" panose="020B0604030504040204" pitchFamily="34" charset="-120"/>
                <a:ea typeface="微軟正黑體" panose="020B0604030504040204" pitchFamily="34" charset="-120"/>
              </a:rPr>
              <a:t>【</a:t>
            </a:r>
            <a:r>
              <a:rPr lang="zh-TW" altLang="en-US" sz="1500" b="1" dirty="0">
                <a:solidFill>
                  <a:srgbClr val="036EB8"/>
                </a:solidFill>
                <a:latin typeface="微軟正黑體" panose="020B0604030504040204" pitchFamily="34" charset="-120"/>
                <a:ea typeface="微軟正黑體" panose="020B0604030504040204" pitchFamily="34" charset="-120"/>
              </a:rPr>
              <a:t>排序</a:t>
            </a:r>
            <a:r>
              <a:rPr lang="en-US" altLang="zh-TW" sz="1500" b="1" dirty="0">
                <a:solidFill>
                  <a:srgbClr val="036EB8"/>
                </a:solidFill>
                <a:latin typeface="微軟正黑體" panose="020B0604030504040204" pitchFamily="34" charset="-120"/>
                <a:ea typeface="微軟正黑體" panose="020B0604030504040204" pitchFamily="34" charset="-120"/>
              </a:rPr>
              <a:t>/</a:t>
            </a:r>
            <a:r>
              <a:rPr lang="zh-TW" altLang="en-US" sz="1500" b="1" dirty="0">
                <a:solidFill>
                  <a:srgbClr val="036EB8"/>
                </a:solidFill>
                <a:latin typeface="微軟正黑體" panose="020B0604030504040204" pitchFamily="34" charset="-120"/>
                <a:ea typeface="微軟正黑體" panose="020B0604030504040204" pitchFamily="34" charset="-120"/>
              </a:rPr>
              <a:t>編輯選課</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查看已選的課程清單。</a:t>
            </a:r>
            <a:endParaRPr lang="en-US" altLang="zh-TW" sz="1500" b="1" dirty="0">
              <a:latin typeface="微軟正黑體" panose="020B0604030504040204" pitchFamily="34" charset="-120"/>
              <a:ea typeface="微軟正黑體" panose="020B0604030504040204" pitchFamily="34" charset="-120"/>
            </a:endParaRPr>
          </a:p>
        </p:txBody>
      </p:sp>
      <p:sp>
        <p:nvSpPr>
          <p:cNvPr id="16" name="五邊形 15"/>
          <p:cNvSpPr/>
          <p:nvPr/>
        </p:nvSpPr>
        <p:spPr bwMode="auto">
          <a:xfrm>
            <a:off x="0" y="915566"/>
            <a:ext cx="1043608" cy="360040"/>
          </a:xfrm>
          <a:prstGeom prst="homePlate">
            <a:avLst/>
          </a:prstGeom>
          <a:solidFill>
            <a:srgbClr val="77B7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2000" b="1" i="0"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加選</a:t>
            </a:r>
          </a:p>
        </p:txBody>
      </p:sp>
    </p:spTree>
    <p:extLst>
      <p:ext uri="{BB962C8B-B14F-4D97-AF65-F5344CB8AC3E}">
        <p14:creationId xmlns:p14="http://schemas.microsoft.com/office/powerpoint/2010/main" val="20302134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內容版面配置區 2">
            <a:extLst>
              <a:ext uri="{FF2B5EF4-FFF2-40B4-BE49-F238E27FC236}">
                <a16:creationId xmlns:a16="http://schemas.microsoft.com/office/drawing/2014/main" id="{A7606A8A-C117-4DD2-A384-1D748E0444AD}"/>
              </a:ext>
            </a:extLst>
          </p:cNvPr>
          <p:cNvSpPr>
            <a:spLocks noGrp="1"/>
          </p:cNvSpPr>
          <p:nvPr>
            <p:ph idx="4294967295"/>
          </p:nvPr>
        </p:nvSpPr>
        <p:spPr>
          <a:xfrm>
            <a:off x="1813718" y="504437"/>
            <a:ext cx="5516563" cy="1377950"/>
          </a:xfrm>
        </p:spPr>
        <p:txBody>
          <a:bodyPr>
            <a:normAutofit/>
          </a:bodyPr>
          <a:lstStyle/>
          <a:p>
            <a:pPr>
              <a:defRPr/>
            </a:pPr>
            <a:endParaRPr kumimoji="1"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u"/>
              <a:defRPr/>
            </a:pPr>
            <a:r>
              <a:rPr lang="zh-TW" altLang="zh-TW" sz="1800" b="1" dirty="0">
                <a:solidFill>
                  <a:srgbClr val="FFAA01"/>
                </a:solidFill>
                <a:latin typeface="微軟正黑體" panose="020B0604030504040204" pitchFamily="34" charset="-120"/>
                <a:ea typeface="微軟正黑體" panose="020B0604030504040204" pitchFamily="34" charset="-120"/>
              </a:rPr>
              <a:t>選課系統</a:t>
            </a:r>
            <a:r>
              <a:rPr lang="zh-TW" altLang="zh-TW" sz="1800" b="1" dirty="0" smtClean="0">
                <a:solidFill>
                  <a:srgbClr val="FFAA01"/>
                </a:solidFill>
                <a:latin typeface="微軟正黑體" panose="020B0604030504040204" pitchFamily="34" charset="-120"/>
                <a:ea typeface="微軟正黑體" panose="020B0604030504040204" pitchFamily="34" charset="-120"/>
              </a:rPr>
              <a:t>特點</a:t>
            </a:r>
            <a:r>
              <a:rPr lang="en-US" altLang="zh-TW" sz="1800" b="1" dirty="0" smtClean="0">
                <a:solidFill>
                  <a:srgbClr val="FFAA01"/>
                </a:solidFill>
                <a:latin typeface="微軟正黑體" panose="020B0604030504040204" pitchFamily="34" charset="-120"/>
                <a:ea typeface="微軟正黑體" panose="020B0604030504040204" pitchFamily="34" charset="-120"/>
              </a:rPr>
              <a:t>   </a:t>
            </a:r>
            <a:r>
              <a:rPr lang="zh-TW" altLang="en-US" sz="1800" b="1" dirty="0" smtClean="0">
                <a:solidFill>
                  <a:srgbClr val="FFAA01"/>
                </a:solidFill>
                <a:latin typeface="微軟正黑體" panose="020B0604030504040204" pitchFamily="34" charset="-120"/>
                <a:ea typeface="微軟正黑體" panose="020B0604030504040204" pitchFamily="34" charset="-120"/>
              </a:rPr>
              <a:t>　</a:t>
            </a:r>
            <a:r>
              <a:rPr lang="zh-TW" altLang="zh-TW" sz="1800" b="1" dirty="0" smtClean="0">
                <a:solidFill>
                  <a:srgbClr val="FFAA01"/>
                </a:solidFill>
                <a:latin typeface="微軟正黑體" panose="020B0604030504040204" pitchFamily="34" charset="-120"/>
                <a:ea typeface="微軟正黑體" panose="020B0604030504040204" pitchFamily="34" charset="-120"/>
              </a:rPr>
              <a:t>：</a:t>
            </a:r>
            <a:endParaRPr lang="zh-TW" altLang="zh-TW" sz="1800" b="1" dirty="0">
              <a:solidFill>
                <a:srgbClr val="FFAA01"/>
              </a:solidFill>
              <a:latin typeface="微軟正黑體" panose="020B0604030504040204" pitchFamily="34" charset="-120"/>
              <a:ea typeface="微軟正黑體" panose="020B0604030504040204" pitchFamily="34" charset="-120"/>
            </a:endParaRPr>
          </a:p>
          <a:p>
            <a:pPr marL="0" indent="0">
              <a:buNone/>
              <a:defRPr/>
            </a:pPr>
            <a:r>
              <a:rPr lang="zh-TW" altLang="en-US" sz="1800" b="1" dirty="0">
                <a:latin typeface="微軟正黑體" panose="020B0604030504040204" pitchFamily="34" charset="-120"/>
                <a:ea typeface="微軟正黑體" panose="020B0604030504040204" pitchFamily="34" charset="-120"/>
              </a:rPr>
              <a:t> </a:t>
            </a:r>
            <a:r>
              <a:rPr lang="zh-TW" altLang="en-US" sz="1800" b="1" dirty="0" smtClean="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預選階段」，</a:t>
            </a:r>
            <a:r>
              <a:rPr lang="zh-TW" altLang="zh-TW" sz="1800" b="1" dirty="0">
                <a:solidFill>
                  <a:srgbClr val="002060"/>
                </a:solidFill>
                <a:latin typeface="微軟正黑體" panose="020B0604030504040204" pitchFamily="34" charset="-120"/>
                <a:ea typeface="微軟正黑體" panose="020B0604030504040204" pitchFamily="34" charset="-120"/>
              </a:rPr>
              <a:t>興趣選項課程可排志願序</a:t>
            </a:r>
            <a:r>
              <a:rPr lang="en-US" altLang="zh-TW" sz="1800" b="1" dirty="0">
                <a:solidFill>
                  <a:srgbClr val="002060"/>
                </a:solidFill>
                <a:latin typeface="微軟正黑體" panose="020B0604030504040204" pitchFamily="34" charset="-120"/>
                <a:ea typeface="微軟正黑體" panose="020B0604030504040204" pitchFamily="34" charset="-120"/>
              </a:rPr>
              <a:t>10</a:t>
            </a:r>
            <a:r>
              <a:rPr lang="zh-TW" altLang="en-US" sz="1800" b="1" dirty="0">
                <a:solidFill>
                  <a:srgbClr val="002060"/>
                </a:solidFill>
                <a:latin typeface="微軟正黑體" panose="020B0604030504040204" pitchFamily="34" charset="-120"/>
                <a:ea typeface="微軟正黑體" panose="020B0604030504040204" pitchFamily="34" charset="-120"/>
              </a:rPr>
              <a:t>個</a:t>
            </a:r>
            <a:endParaRPr lang="en-US" altLang="zh-TW" sz="1800" b="1" dirty="0">
              <a:solidFill>
                <a:srgbClr val="002060"/>
              </a:solidFill>
              <a:latin typeface="微軟正黑體" panose="020B0604030504040204" pitchFamily="34" charset="-120"/>
              <a:ea typeface="微軟正黑體" panose="020B0604030504040204" pitchFamily="34" charset="-120"/>
            </a:endParaRPr>
          </a:p>
          <a:p>
            <a:pPr marL="0" indent="0">
              <a:buNone/>
              <a:defRPr/>
            </a:pPr>
            <a:r>
              <a:rPr lang="zh-TW" altLang="en-US" sz="1800" b="1" dirty="0">
                <a:solidFill>
                  <a:srgbClr val="002060"/>
                </a:solidFill>
                <a:latin typeface="微軟正黑體" panose="020B0604030504040204" pitchFamily="34" charset="-120"/>
                <a:ea typeface="微軟正黑體" panose="020B0604030504040204" pitchFamily="34" charset="-120"/>
              </a:rPr>
              <a:t> </a:t>
            </a:r>
            <a:r>
              <a:rPr lang="zh-TW" altLang="en-US" sz="1800" b="1" dirty="0" smtClean="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編輯選課</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退選</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」頁面</a:t>
            </a:r>
          </a:p>
          <a:p>
            <a:pPr marL="0" indent="0">
              <a:buNone/>
              <a:defRPr/>
            </a:pPr>
            <a:endParaRPr kumimoji="1" lang="en-US" altLang="zh-TW" sz="1800" dirty="0">
              <a:solidFill>
                <a:srgbClr val="002060"/>
              </a:solidFill>
              <a:latin typeface="微軟正黑體" panose="020B0604030504040204" pitchFamily="34" charset="-120"/>
              <a:ea typeface="微軟正黑體" panose="020B0604030504040204" pitchFamily="34" charset="-120"/>
            </a:endParaRPr>
          </a:p>
          <a:p>
            <a:pPr>
              <a:defRPr/>
            </a:pPr>
            <a:endParaRPr kumimoji="1" lang="en-US" altLang="zh-TW" sz="1800" dirty="0">
              <a:latin typeface="微軟正黑體" panose="020B0604030504040204" pitchFamily="34" charset="-120"/>
              <a:ea typeface="微軟正黑體" panose="020B0604030504040204" pitchFamily="34" charset="-120"/>
            </a:endParaRPr>
          </a:p>
        </p:txBody>
      </p:sp>
      <p:sp>
        <p:nvSpPr>
          <p:cNvPr id="9" name="橢圓 8"/>
          <p:cNvSpPr/>
          <p:nvPr/>
        </p:nvSpPr>
        <p:spPr>
          <a:xfrm>
            <a:off x="3562219" y="813774"/>
            <a:ext cx="360040" cy="360040"/>
          </a:xfrm>
          <a:prstGeom prst="ellipse">
            <a:avLst/>
          </a:prstGeom>
          <a:solidFill>
            <a:srgbClr val="FFCC66"/>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sz="28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3</a:t>
            </a:r>
            <a:endParaRPr kumimoji="0" lang="zh-TW" altLang="en-US" sz="28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sp>
        <p:nvSpPr>
          <p:cNvPr id="12" name="文字方塊 11"/>
          <p:cNvSpPr txBox="1"/>
          <p:nvPr/>
        </p:nvSpPr>
        <p:spPr>
          <a:xfrm>
            <a:off x="7092280" y="483518"/>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完成選課</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14" name="圖片 13">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pic>
        <p:nvPicPr>
          <p:cNvPr id="10" name="圖片 9"/>
          <p:cNvPicPr>
            <a:picLocks noChangeAspect="1"/>
          </p:cNvPicPr>
          <p:nvPr/>
        </p:nvPicPr>
        <p:blipFill>
          <a:blip r:embed="rId5"/>
          <a:stretch>
            <a:fillRect/>
          </a:stretch>
        </p:blipFill>
        <p:spPr>
          <a:xfrm>
            <a:off x="2067618" y="1878807"/>
            <a:ext cx="4927801" cy="3056948"/>
          </a:xfrm>
          <a:prstGeom prst="rect">
            <a:avLst/>
          </a:prstGeom>
        </p:spPr>
      </p:pic>
      <p:sp>
        <p:nvSpPr>
          <p:cNvPr id="13" name="AutoShape 18"/>
          <p:cNvSpPr>
            <a:spLocks/>
          </p:cNvSpPr>
          <p:nvPr/>
        </p:nvSpPr>
        <p:spPr bwMode="auto">
          <a:xfrm>
            <a:off x="3203848" y="3080411"/>
            <a:ext cx="2736304" cy="302419"/>
          </a:xfrm>
          <a:prstGeom prst="borderCallout1">
            <a:avLst>
              <a:gd name="adj1" fmla="val 103784"/>
              <a:gd name="adj2" fmla="val 4974"/>
              <a:gd name="adj3" fmla="val 206462"/>
              <a:gd name="adj4" fmla="val -21217"/>
            </a:avLst>
          </a:prstGeom>
          <a:solidFill>
            <a:schemeClr val="bg1"/>
          </a:solidFill>
          <a:ln w="19050">
            <a:solidFill>
              <a:srgbClr val="FFC000"/>
            </a:solidFill>
            <a:miter lim="800000"/>
            <a:headEnd/>
            <a:tailEnd/>
          </a:ln>
          <a:extLst/>
        </p:spPr>
        <p:txBody>
          <a:bodyPr anchor="ct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lgn="ctr">
              <a:spcBef>
                <a:spcPct val="0"/>
              </a:spcBef>
              <a:buClrTx/>
              <a:buFontTx/>
              <a:buNone/>
            </a:pPr>
            <a:r>
              <a:rPr lang="zh-TW" altLang="zh-TW" sz="1800" b="1" dirty="0">
                <a:latin typeface="微軟正黑體" panose="020B0604030504040204" pitchFamily="34" charset="-120"/>
                <a:ea typeface="微軟正黑體" panose="020B0604030504040204" pitchFamily="34" charset="-120"/>
              </a:rPr>
              <a:t>興趣選項課程可排</a:t>
            </a:r>
            <a:r>
              <a:rPr lang="zh-TW" altLang="zh-TW" sz="1800" b="1" dirty="0" smtClean="0">
                <a:latin typeface="微軟正黑體" panose="020B0604030504040204" pitchFamily="34" charset="-120"/>
                <a:ea typeface="微軟正黑體" panose="020B0604030504040204" pitchFamily="34" charset="-120"/>
              </a:rPr>
              <a:t>志願序</a:t>
            </a:r>
            <a:endParaRPr lang="zh-TW" altLang="zh-TW" sz="1800" b="1" dirty="0">
              <a:latin typeface="微軟正黑體" panose="020B0604030504040204" pitchFamily="34" charset="-120"/>
              <a:ea typeface="微軟正黑體" panose="020B0604030504040204" pitchFamily="34" charset="-120"/>
            </a:endParaRPr>
          </a:p>
        </p:txBody>
      </p:sp>
      <p:sp>
        <p:nvSpPr>
          <p:cNvPr id="15" name="矩形 14"/>
          <p:cNvSpPr/>
          <p:nvPr/>
        </p:nvSpPr>
        <p:spPr bwMode="auto">
          <a:xfrm>
            <a:off x="2357754" y="3597864"/>
            <a:ext cx="270030" cy="1337891"/>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6" name="矩形 15"/>
          <p:cNvSpPr/>
          <p:nvPr/>
        </p:nvSpPr>
        <p:spPr bwMode="auto">
          <a:xfrm flipH="1">
            <a:off x="2067618" y="1878806"/>
            <a:ext cx="398148" cy="152885"/>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763688" y="4083918"/>
            <a:ext cx="5829300" cy="1020762"/>
          </a:xfrm>
          <a:prstGeom prst="rect">
            <a:avLst/>
          </a:prstGeom>
        </p:spPr>
        <p:txBody>
          <a:bodyPr/>
          <a:lstStyle/>
          <a:p>
            <a:pPr algn="ctr">
              <a:defRPr/>
            </a:pPr>
            <a:r>
              <a:rPr lang="zh-TW" altLang="en-US" dirty="0" smtClean="0">
                <a:solidFill>
                  <a:srgbClr val="FF0000"/>
                </a:solidFill>
                <a:latin typeface="微軟正黑體" panose="020B0604030504040204" pitchFamily="34" charset="-120"/>
                <a:ea typeface="微軟正黑體" panose="020B0604030504040204" pitchFamily="34" charset="-120"/>
              </a:rPr>
              <a:t>請查看清</a:t>
            </a:r>
            <a:r>
              <a:rPr lang="zh-TW" altLang="en-US" dirty="0">
                <a:solidFill>
                  <a:srgbClr val="FF0000"/>
                </a:solidFill>
                <a:latin typeface="微軟正黑體" panose="020B0604030504040204" pitchFamily="34" charset="-120"/>
                <a:ea typeface="微軟正黑體" panose="020B0604030504040204" pitchFamily="34" charset="-120"/>
              </a:rPr>
              <a:t>單</a:t>
            </a:r>
            <a:r>
              <a:rPr lang="zh-TW" altLang="en-US" dirty="0" smtClean="0">
                <a:solidFill>
                  <a:srgbClr val="FF0000"/>
                </a:solidFill>
                <a:latin typeface="微軟正黑體" panose="020B0604030504040204" pitchFamily="34" charset="-120"/>
                <a:ea typeface="微軟正黑體" panose="020B0604030504040204" pitchFamily="34" charset="-120"/>
              </a:rPr>
              <a:t>↑  切</a:t>
            </a:r>
            <a:r>
              <a:rPr lang="zh-TW" altLang="en-US" dirty="0">
                <a:solidFill>
                  <a:srgbClr val="FF0000"/>
                </a:solidFill>
                <a:latin typeface="微軟正黑體" panose="020B0604030504040204" pitchFamily="34" charset="-120"/>
                <a:ea typeface="微軟正黑體" panose="020B0604030504040204" pitchFamily="34" charset="-120"/>
              </a:rPr>
              <a:t>勿只看選課</a:t>
            </a:r>
            <a:r>
              <a:rPr lang="zh-TW" altLang="en-US" dirty="0" smtClean="0">
                <a:solidFill>
                  <a:srgbClr val="FF0000"/>
                </a:solidFill>
                <a:latin typeface="微軟正黑體" panose="020B0604030504040204" pitchFamily="34" charset="-120"/>
                <a:ea typeface="微軟正黑體" panose="020B0604030504040204" pitchFamily="34" charset="-120"/>
              </a:rPr>
              <a:t>系統</a:t>
            </a:r>
            <a:r>
              <a:rPr lang="zh-TW" altLang="en-US" dirty="0"/>
              <a:t/>
            </a:r>
            <a:br>
              <a:rPr lang="zh-TW" altLang="en-US" dirty="0"/>
            </a:br>
            <a:endParaRPr lang="zh-TW" altLang="en-US" dirty="0"/>
          </a:p>
        </p:txBody>
      </p:sp>
      <p:sp>
        <p:nvSpPr>
          <p:cNvPr id="3" name="文字版面配置區 2"/>
          <p:cNvSpPr>
            <a:spLocks noGrp="1"/>
          </p:cNvSpPr>
          <p:nvPr>
            <p:ph type="body" idx="4294967295"/>
          </p:nvPr>
        </p:nvSpPr>
        <p:spPr>
          <a:xfrm>
            <a:off x="1468215" y="1294302"/>
            <a:ext cx="5829300" cy="1125537"/>
          </a:xfrm>
          <a:prstGeom prst="rect">
            <a:avLst/>
          </a:prstGeom>
        </p:spPr>
        <p:txBody>
          <a:bodyPr/>
          <a:lstStyle/>
          <a:p>
            <a:pPr algn="ctr">
              <a:defRPr/>
            </a:pPr>
            <a:r>
              <a:rPr lang="zh-TW" altLang="en-US" sz="1800" b="1" kern="100" cap="all" dirty="0">
                <a:solidFill>
                  <a:srgbClr val="002060"/>
                </a:solidFill>
                <a:latin typeface="Calibri" panose="020F0502020204030204" pitchFamily="34" charset="0"/>
                <a:ea typeface="微軟正黑體" panose="020B0604030504040204" pitchFamily="34" charset="-120"/>
                <a:cs typeface="Times New Roman" panose="02020603050405020304" pitchFamily="18" charset="0"/>
              </a:rPr>
              <a:t>單一入口服務網→課程資訊→學期選課資料</a:t>
            </a:r>
            <a:endParaRPr lang="en-US" altLang="zh-TW" sz="1800" b="1" kern="100" cap="all" dirty="0">
              <a:solidFill>
                <a:srgbClr val="002060"/>
              </a:solidFill>
              <a:latin typeface="Calibri" panose="020F0502020204030204" pitchFamily="34" charset="0"/>
              <a:ea typeface="微軟正黑體" panose="020B0604030504040204" pitchFamily="34" charset="-120"/>
              <a:cs typeface="Times New Roman" panose="02020603050405020304" pitchFamily="18" charset="0"/>
            </a:endParaRPr>
          </a:p>
        </p:txBody>
      </p:sp>
      <p:pic>
        <p:nvPicPr>
          <p:cNvPr id="55300" name="圖片 3"/>
          <p:cNvPicPr>
            <a:picLocks noChangeAspect="1"/>
          </p:cNvPicPr>
          <p:nvPr/>
        </p:nvPicPr>
        <p:blipFill>
          <a:blip r:embed="rId3" cstate="print">
            <a:extLst>
              <a:ext uri="{28A0092B-C50C-407E-A947-70E740481C1C}">
                <a14:useLocalDpi xmlns:a14="http://schemas.microsoft.com/office/drawing/2010/main" val="0"/>
              </a:ext>
            </a:extLst>
          </a:blip>
          <a:srcRect l="951" t="12201" r="2750" b="6909"/>
          <a:stretch>
            <a:fillRect/>
          </a:stretch>
        </p:blipFill>
        <p:spPr bwMode="auto">
          <a:xfrm>
            <a:off x="1915988" y="1654342"/>
            <a:ext cx="52292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a:extLst>
              <a:ext uri="{FF2B5EF4-FFF2-40B4-BE49-F238E27FC236}">
                <a16:creationId xmlns:a16="http://schemas.microsoft.com/office/drawing/2014/main" id="{AE7E54F2-D40C-495B-A5F8-DD8855A3BE13}"/>
              </a:ext>
            </a:extLst>
          </p:cNvPr>
          <p:cNvSpPr txBox="1">
            <a:spLocks/>
          </p:cNvSpPr>
          <p:nvPr/>
        </p:nvSpPr>
        <p:spPr>
          <a:xfrm>
            <a:off x="1101601" y="695312"/>
            <a:ext cx="6858000" cy="806745"/>
          </a:xfrm>
          <a:prstGeom prst="rect">
            <a:avLst/>
          </a:prstGeom>
          <a:noFill/>
          <a:ln/>
          <a:effectLst>
            <a:innerShdw blurRad="63500" dist="50800" dir="27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icrosoft JhengHei" charset="-120"/>
                <a:ea typeface="Microsoft JhengHei" charset="-120"/>
                <a:cs typeface="Microsoft JhengHei" charset="-120"/>
              </a:defRPr>
            </a:lvl1pPr>
          </a:lstStyle>
          <a:p>
            <a:pPr algn="ctr">
              <a:defRPr/>
            </a:pPr>
            <a:r>
              <a:rPr lang="zh-TW" altLang="en-US" sz="2600" b="1" kern="100" cap="all" dirty="0">
                <a:latin typeface="Calibri" panose="020F0502020204030204" pitchFamily="34" charset="0"/>
                <a:ea typeface="微軟正黑體" panose="020B0604030504040204" pitchFamily="34" charset="-120"/>
                <a:cs typeface="Times New Roman" panose="02020603050405020304" pitchFamily="18" charset="0"/>
              </a:rPr>
              <a:t>加選後，</a:t>
            </a:r>
            <a:r>
              <a:rPr lang="zh-TW" altLang="en-US" sz="2600" b="1" kern="100" cap="all" dirty="0">
                <a:solidFill>
                  <a:srgbClr val="FF0000"/>
                </a:solidFill>
                <a:latin typeface="Calibri" panose="020F0502020204030204" pitchFamily="34" charset="0"/>
                <a:ea typeface="微軟正黑體" panose="020B0604030504040204" pitchFamily="34" charset="-120"/>
                <a:cs typeface="Times New Roman" panose="02020603050405020304" pitchFamily="18" charset="0"/>
              </a:rPr>
              <a:t>請查看「學期選課資料」</a:t>
            </a:r>
            <a:endParaRPr lang="en-US" altLang="zh-TW" sz="2600" b="1" kern="100" cap="all" dirty="0">
              <a:solidFill>
                <a:srgbClr val="FF0000"/>
              </a:solidFill>
              <a:latin typeface="Calibri" panose="020F0502020204030204" pitchFamily="34" charset="0"/>
              <a:ea typeface="微軟正黑體" panose="020B0604030504040204" pitchFamily="34" charset="-120"/>
              <a:cs typeface="Times New Roman" panose="02020603050405020304" pitchFamily="18" charset="0"/>
            </a:endParaRPr>
          </a:p>
        </p:txBody>
      </p:sp>
      <p:sp>
        <p:nvSpPr>
          <p:cNvPr id="7" name="文字方塊 6"/>
          <p:cNvSpPr txBox="1"/>
          <p:nvPr/>
        </p:nvSpPr>
        <p:spPr>
          <a:xfrm>
            <a:off x="7093898" y="484454"/>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完成選課</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10" name="圖片 9">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166" y="1908573"/>
            <a:ext cx="5114925" cy="302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內容版面配置區 2">
            <a:extLst>
              <a:ext uri="{FF2B5EF4-FFF2-40B4-BE49-F238E27FC236}">
                <a16:creationId xmlns:a16="http://schemas.microsoft.com/office/drawing/2014/main" id="{EF5BE89E-7B3A-44E6-BA0B-FB3F3EF510B2}"/>
              </a:ext>
            </a:extLst>
          </p:cNvPr>
          <p:cNvSpPr txBox="1">
            <a:spLocks/>
          </p:cNvSpPr>
          <p:nvPr/>
        </p:nvSpPr>
        <p:spPr>
          <a:xfrm>
            <a:off x="1772842" y="429817"/>
            <a:ext cx="6543574" cy="14787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charset="-120"/>
                <a:ea typeface="Microsoft JhengHei" charset="-120"/>
                <a:cs typeface="Microsoft JhengHei" charset="-12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charset="-120"/>
                <a:ea typeface="Microsoft JhengHei" charset="-120"/>
                <a:cs typeface="Microsoft JhengHei" charset="-12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charset="-120"/>
                <a:ea typeface="Microsoft JhengHei" charset="-120"/>
                <a:cs typeface="Microsoft JhengHei" charset="-12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charset="-120"/>
                <a:ea typeface="Microsoft JhengHei" charset="-120"/>
                <a:cs typeface="Microsoft JhengHei" charset="-12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charset="-120"/>
                <a:ea typeface="Microsoft JhengHei" charset="-120"/>
                <a:cs typeface="Microsoft JhengHei" charset="-12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u"/>
              <a:defRPr/>
            </a:pPr>
            <a:r>
              <a:rPr lang="zh-TW" altLang="zh-TW" sz="1800" b="1" dirty="0">
                <a:solidFill>
                  <a:srgbClr val="77B7E3"/>
                </a:solidFill>
                <a:latin typeface="微軟正黑體" panose="020B0604030504040204" pitchFamily="34" charset="-120"/>
                <a:ea typeface="微軟正黑體" panose="020B0604030504040204" pitchFamily="34" charset="-120"/>
              </a:rPr>
              <a:t>選課系統特點</a:t>
            </a:r>
            <a:r>
              <a:rPr lang="en-US" altLang="zh-TW" sz="1800" b="1" dirty="0">
                <a:solidFill>
                  <a:srgbClr val="77B7E3"/>
                </a:solidFill>
                <a:latin typeface="微軟正黑體" panose="020B0604030504040204" pitchFamily="34" charset="-120"/>
                <a:ea typeface="微軟正黑體" panose="020B0604030504040204" pitchFamily="34" charset="-120"/>
              </a:rPr>
              <a:t>   </a:t>
            </a:r>
            <a:r>
              <a:rPr lang="zh-TW" altLang="en-US" sz="1800" b="1" dirty="0">
                <a:solidFill>
                  <a:srgbClr val="77B7E3"/>
                </a:solidFill>
                <a:latin typeface="微軟正黑體" panose="020B0604030504040204" pitchFamily="34" charset="-120"/>
                <a:ea typeface="微軟正黑體" panose="020B0604030504040204" pitchFamily="34" charset="-120"/>
              </a:rPr>
              <a:t>　</a:t>
            </a:r>
            <a:r>
              <a:rPr lang="zh-TW" altLang="zh-TW" sz="1800" b="1" dirty="0">
                <a:solidFill>
                  <a:srgbClr val="77B7E3"/>
                </a:solidFill>
                <a:latin typeface="微軟正黑體" panose="020B0604030504040204" pitchFamily="34" charset="-120"/>
                <a:ea typeface="微軟正黑體" panose="020B0604030504040204" pitchFamily="34" charset="-120"/>
              </a:rPr>
              <a:t>：</a:t>
            </a:r>
          </a:p>
          <a:p>
            <a:pPr marL="0" indent="0">
              <a:buNone/>
              <a:defRPr/>
            </a:pPr>
            <a:r>
              <a:rPr lang="zh-TW" altLang="zh-TW" sz="1800" b="1" dirty="0" smtClean="0">
                <a:solidFill>
                  <a:srgbClr val="002060"/>
                </a:solidFill>
                <a:latin typeface="微軟正黑體" panose="020B0604030504040204" pitchFamily="34" charset="-120"/>
                <a:ea typeface="微軟正黑體" panose="020B0604030504040204" pitchFamily="34" charset="-120"/>
              </a:rPr>
              <a:t>授權</a:t>
            </a:r>
            <a:r>
              <a:rPr lang="zh-TW" altLang="zh-TW" sz="1800" b="1" dirty="0">
                <a:solidFill>
                  <a:srgbClr val="002060"/>
                </a:solidFill>
                <a:latin typeface="微軟正黑體" panose="020B0604030504040204" pitchFamily="34" charset="-120"/>
                <a:ea typeface="微軟正黑體" panose="020B0604030504040204" pitchFamily="34" charset="-120"/>
              </a:rPr>
              <a:t>碼選課</a:t>
            </a:r>
            <a:r>
              <a:rPr lang="en-US" altLang="zh-TW" sz="1800" b="1" dirty="0">
                <a:solidFill>
                  <a:srgbClr val="002060"/>
                </a:solidFill>
                <a:latin typeface="微軟正黑體" panose="020B0604030504040204" pitchFamily="34" charset="-120"/>
                <a:ea typeface="微軟正黑體" panose="020B0604030504040204" pitchFamily="34" charset="-120"/>
              </a:rPr>
              <a:t> (</a:t>
            </a:r>
            <a:r>
              <a:rPr lang="zh-TW" altLang="zh-TW" sz="1800" b="1" dirty="0">
                <a:solidFill>
                  <a:srgbClr val="002060"/>
                </a:solidFill>
                <a:latin typeface="微軟正黑體" panose="020B0604030504040204" pitchFamily="34" charset="-120"/>
                <a:ea typeface="微軟正黑體" panose="020B0604030504040204" pitchFamily="34" charset="-120"/>
              </a:rPr>
              <a:t>加退選期間有人數限制且修課人數已</a:t>
            </a:r>
            <a:r>
              <a:rPr lang="zh-TW" altLang="zh-TW" sz="1800" b="1" dirty="0" smtClean="0">
                <a:solidFill>
                  <a:srgbClr val="002060"/>
                </a:solidFill>
                <a:latin typeface="微軟正黑體" panose="020B0604030504040204" pitchFamily="34" charset="-120"/>
                <a:ea typeface="微軟正黑體" panose="020B0604030504040204" pitchFamily="34" charset="-120"/>
              </a:rPr>
              <a:t>滿課程</a:t>
            </a:r>
            <a:r>
              <a:rPr lang="zh-TW" altLang="zh-TW" sz="1800" b="1" dirty="0">
                <a:solidFill>
                  <a:srgbClr val="002060"/>
                </a:solidFill>
                <a:latin typeface="微軟正黑體" panose="020B0604030504040204" pitchFamily="34" charset="-120"/>
                <a:ea typeface="微軟正黑體" panose="020B0604030504040204" pitchFamily="34" charset="-120"/>
              </a:rPr>
              <a:t>適用</a:t>
            </a:r>
            <a:r>
              <a:rPr lang="en-US" altLang="zh-TW" sz="1800" b="1" dirty="0" smtClean="0">
                <a:solidFill>
                  <a:srgbClr val="002060"/>
                </a:solidFill>
                <a:latin typeface="微軟正黑體" panose="020B0604030504040204" pitchFamily="34" charset="-120"/>
                <a:ea typeface="微軟正黑體" panose="020B0604030504040204" pitchFamily="34" charset="-120"/>
              </a:rPr>
              <a:t>)</a:t>
            </a:r>
          </a:p>
          <a:p>
            <a:pPr marL="0" indent="0">
              <a:buNone/>
              <a:defRPr/>
            </a:pPr>
            <a:r>
              <a:rPr lang="en-US" altLang="zh-TW" sz="1800" b="1" dirty="0" smtClean="0">
                <a:solidFill>
                  <a:srgbClr val="002060"/>
                </a:solidFill>
                <a:latin typeface="微軟正黑體" panose="020B0604030504040204" pitchFamily="34" charset="-120"/>
                <a:ea typeface="微軟正黑體" panose="020B0604030504040204" pitchFamily="34" charset="-120"/>
              </a:rPr>
              <a:t> </a:t>
            </a:r>
            <a:r>
              <a:rPr lang="zh-TW" altLang="en-US" sz="1600" b="1" dirty="0" smtClean="0">
                <a:solidFill>
                  <a:srgbClr val="002060"/>
                </a:solidFill>
                <a:latin typeface="微軟正黑體" panose="020B0604030504040204" pitchFamily="34" charset="-120"/>
                <a:ea typeface="微軟正黑體" panose="020B0604030504040204" pitchFamily="34" charset="-120"/>
              </a:rPr>
              <a:t>↓下</a:t>
            </a:r>
            <a:r>
              <a:rPr lang="zh-TW" altLang="en-US" sz="1600" b="1" dirty="0">
                <a:solidFill>
                  <a:srgbClr val="002060"/>
                </a:solidFill>
                <a:latin typeface="微軟正黑體" panose="020B0604030504040204" pitchFamily="34" charset="-120"/>
                <a:ea typeface="微軟正黑體" panose="020B0604030504040204" pitchFamily="34" charset="-120"/>
              </a:rPr>
              <a:t>圖為教師列印</a:t>
            </a:r>
            <a:r>
              <a:rPr lang="zh-TW" altLang="en-US" sz="1600" b="1" dirty="0" smtClean="0">
                <a:solidFill>
                  <a:srgbClr val="002060"/>
                </a:solidFill>
                <a:latin typeface="微軟正黑體" panose="020B0604030504040204" pitchFamily="34" charset="-120"/>
                <a:ea typeface="微軟正黑體" panose="020B0604030504040204" pitchFamily="34" charset="-120"/>
              </a:rPr>
              <a:t>權限↓</a:t>
            </a:r>
            <a:endParaRPr lang="zh-TW" altLang="zh-TW" sz="1600" b="1" dirty="0">
              <a:solidFill>
                <a:srgbClr val="002060"/>
              </a:solidFill>
              <a:latin typeface="微軟正黑體" panose="020B0604030504040204" pitchFamily="34" charset="-120"/>
              <a:ea typeface="微軟正黑體" panose="020B0604030504040204" pitchFamily="34" charset="-120"/>
            </a:endParaRPr>
          </a:p>
          <a:p>
            <a:pPr marL="0" indent="0">
              <a:buNone/>
              <a:defRPr/>
            </a:pPr>
            <a:endParaRPr lang="en-US" altLang="zh-TW" sz="1800" dirty="0">
              <a:latin typeface="微軟正黑體" panose="020B0604030504040204" pitchFamily="34" charset="-120"/>
              <a:ea typeface="微軟正黑體" panose="020B0604030504040204" pitchFamily="34" charset="-120"/>
            </a:endParaRPr>
          </a:p>
          <a:p>
            <a:pPr>
              <a:defRPr/>
            </a:pPr>
            <a:endParaRPr lang="en-US" altLang="zh-TW" sz="1800" dirty="0">
              <a:latin typeface="微軟正黑體" panose="020B0604030504040204" pitchFamily="34" charset="-120"/>
              <a:ea typeface="微軟正黑體" panose="020B0604030504040204" pitchFamily="34" charset="-120"/>
            </a:endParaRPr>
          </a:p>
        </p:txBody>
      </p:sp>
      <p:sp>
        <p:nvSpPr>
          <p:cNvPr id="10" name="橢圓 9"/>
          <p:cNvSpPr/>
          <p:nvPr/>
        </p:nvSpPr>
        <p:spPr>
          <a:xfrm>
            <a:off x="3525889" y="792677"/>
            <a:ext cx="328874" cy="328874"/>
          </a:xfrm>
          <a:prstGeom prst="ellipse">
            <a:avLst/>
          </a:prstGeom>
          <a:solidFill>
            <a:schemeClr val="accent2">
              <a:lumMod val="60000"/>
              <a:lumOff val="40000"/>
            </a:scheme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sz="24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4</a:t>
            </a:r>
            <a:endParaRPr kumimoji="0" lang="zh-TW" altLang="en-US" sz="24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sp>
        <p:nvSpPr>
          <p:cNvPr id="11" name="文字方塊 10"/>
          <p:cNvSpPr txBox="1"/>
          <p:nvPr/>
        </p:nvSpPr>
        <p:spPr>
          <a:xfrm>
            <a:off x="2841580" y="484900"/>
            <a:ext cx="1082348"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授權碼選課</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3" name="圖片 12">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
        <p:nvSpPr>
          <p:cNvPr id="9" name="矩形 8"/>
          <p:cNvSpPr/>
          <p:nvPr/>
        </p:nvSpPr>
        <p:spPr bwMode="auto">
          <a:xfrm>
            <a:off x="4355976" y="2647950"/>
            <a:ext cx="2524757" cy="1303653"/>
          </a:xfrm>
          <a:prstGeom prst="rect">
            <a:avLst/>
          </a:prstGeom>
          <a:noFill/>
          <a:ln w="57150" cap="flat" cmpd="sng" algn="ctr">
            <a:solidFill>
              <a:srgbClr val="8FC4E8"/>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2" name="AutoShape 20"/>
          <p:cNvSpPr>
            <a:spLocks/>
          </p:cNvSpPr>
          <p:nvPr/>
        </p:nvSpPr>
        <p:spPr bwMode="auto">
          <a:xfrm>
            <a:off x="5844088" y="1577774"/>
            <a:ext cx="3096344" cy="1329303"/>
          </a:xfrm>
          <a:prstGeom prst="borderCallout1">
            <a:avLst>
              <a:gd name="adj1" fmla="val 100565"/>
              <a:gd name="adj2" fmla="val 27348"/>
              <a:gd name="adj3" fmla="val 137675"/>
              <a:gd name="adj4" fmla="val -14224"/>
            </a:avLst>
          </a:prstGeom>
          <a:solidFill>
            <a:schemeClr val="bg1"/>
          </a:solidFill>
          <a:ln w="19050">
            <a:solidFill>
              <a:srgbClr val="8FC4E8"/>
            </a:solidFill>
            <a:miter lim="800000"/>
            <a:headEnd/>
            <a:tailEnd/>
          </a:ln>
        </p:spPr>
        <p:txBody>
          <a:bodyPr anchor="ct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spcBef>
                <a:spcPct val="0"/>
              </a:spcBef>
              <a:buClrTx/>
              <a:buFontTx/>
              <a:buNone/>
            </a:pPr>
            <a:r>
              <a:rPr lang="zh-TW" altLang="zh-TW" sz="1400" b="1" dirty="0">
                <a:solidFill>
                  <a:srgbClr val="FF0000"/>
                </a:solidFill>
                <a:latin typeface="微軟正黑體" panose="020B0604030504040204" pitchFamily="34" charset="-120"/>
                <a:ea typeface="微軟正黑體" panose="020B0604030504040204" pitchFamily="34" charset="-120"/>
              </a:rPr>
              <a:t>加退選期間，人數已滿課程，</a:t>
            </a:r>
            <a:r>
              <a:rPr lang="zh-TW" altLang="en-US" sz="1400" b="1" dirty="0">
                <a:solidFill>
                  <a:srgbClr val="FF0000"/>
                </a:solidFill>
                <a:latin typeface="微軟正黑體" panose="020B0604030504040204" pitchFamily="34" charset="-120"/>
                <a:ea typeface="微軟正黑體" panose="020B0604030504040204" pitchFamily="34" charset="-120"/>
              </a:rPr>
              <a:t>如</a:t>
            </a:r>
            <a:r>
              <a:rPr lang="zh-TW" altLang="zh-TW" sz="1400" b="1" dirty="0">
                <a:solidFill>
                  <a:srgbClr val="FF0000"/>
                </a:solidFill>
                <a:latin typeface="微軟正黑體" panose="020B0604030504040204" pitchFamily="34" charset="-120"/>
                <a:ea typeface="微軟正黑體" panose="020B0604030504040204" pitchFamily="34" charset="-120"/>
              </a:rPr>
              <a:t>任課教師或</a:t>
            </a:r>
            <a:r>
              <a:rPr lang="zh-TW" altLang="en-US" sz="1400" b="1" dirty="0">
                <a:solidFill>
                  <a:srgbClr val="FF0000"/>
                </a:solidFill>
                <a:latin typeface="微軟正黑體" panose="020B0604030504040204" pitchFamily="34" charset="-120"/>
                <a:ea typeface="微軟正黑體" panose="020B0604030504040204" pitchFamily="34" charset="-120"/>
              </a:rPr>
              <a:t>開課系所辦公室，同意</a:t>
            </a:r>
            <a:r>
              <a:rPr lang="zh-TW" altLang="zh-TW" sz="1400" b="1" dirty="0">
                <a:solidFill>
                  <a:srgbClr val="FF0000"/>
                </a:solidFill>
                <a:latin typeface="微軟正黑體" panose="020B0604030504040204" pitchFamily="34" charset="-120"/>
                <a:ea typeface="微軟正黑體" panose="020B0604030504040204" pitchFamily="34" charset="-120"/>
              </a:rPr>
              <a:t>提供</a:t>
            </a:r>
            <a:r>
              <a:rPr lang="zh-TW" altLang="en-US" sz="1400" b="1" dirty="0">
                <a:solidFill>
                  <a:srgbClr val="FF0000"/>
                </a:solidFill>
                <a:latin typeface="微軟正黑體" panose="020B0604030504040204" pitchFamily="34" charset="-120"/>
                <a:ea typeface="微軟正黑體" panose="020B0604030504040204" pitchFamily="34" charset="-120"/>
              </a:rPr>
              <a:t>此聯給</a:t>
            </a:r>
            <a:r>
              <a:rPr lang="zh-TW" altLang="zh-TW" sz="1400" b="1" dirty="0">
                <a:solidFill>
                  <a:srgbClr val="FF0000"/>
                </a:solidFill>
                <a:latin typeface="微軟正黑體" panose="020B0604030504040204" pitchFamily="34" charset="-120"/>
                <a:ea typeface="微軟正黑體" panose="020B0604030504040204" pitchFamily="34" charset="-120"/>
              </a:rPr>
              <a:t>同學</a:t>
            </a:r>
            <a:r>
              <a:rPr lang="zh-TW" altLang="en-US" sz="1400" b="1" dirty="0">
                <a:solidFill>
                  <a:srgbClr val="FF0000"/>
                </a:solidFill>
                <a:latin typeface="微軟正黑體" panose="020B0604030504040204" pitchFamily="34" charset="-120"/>
                <a:ea typeface="微軟正黑體" panose="020B0604030504040204" pitchFamily="34" charset="-120"/>
              </a:rPr>
              <a:t>，同學即可憑「</a:t>
            </a:r>
            <a:r>
              <a:rPr lang="zh-TW" altLang="zh-TW" sz="1400" b="1" dirty="0">
                <a:solidFill>
                  <a:srgbClr val="FF0000"/>
                </a:solidFill>
                <a:latin typeface="微軟正黑體" panose="020B0604030504040204" pitchFamily="34" charset="-120"/>
                <a:ea typeface="微軟正黑體" panose="020B0604030504040204" pitchFamily="34" charset="-120"/>
              </a:rPr>
              <a:t>授權碼</a:t>
            </a:r>
            <a:r>
              <a:rPr lang="zh-TW" altLang="en-US" sz="1400" b="1" dirty="0">
                <a:solidFill>
                  <a:srgbClr val="FF0000"/>
                </a:solidFill>
                <a:latin typeface="微軟正黑體" panose="020B0604030504040204" pitchFamily="34" charset="-120"/>
                <a:ea typeface="微軟正黑體" panose="020B0604030504040204" pitchFamily="34" charset="-120"/>
              </a:rPr>
              <a:t>」於加退選期間自行於</a:t>
            </a:r>
            <a:r>
              <a:rPr lang="zh-TW" altLang="zh-TW" sz="1400" b="1" dirty="0">
                <a:solidFill>
                  <a:srgbClr val="FF0000"/>
                </a:solidFill>
                <a:latin typeface="微軟正黑體" panose="020B0604030504040204" pitchFamily="34" charset="-120"/>
                <a:ea typeface="微軟正黑體" panose="020B0604030504040204" pitchFamily="34" charset="-120"/>
              </a:rPr>
              <a:t>選課</a:t>
            </a:r>
            <a:r>
              <a:rPr lang="zh-TW" altLang="en-US" sz="1400" b="1" dirty="0">
                <a:solidFill>
                  <a:srgbClr val="FF0000"/>
                </a:solidFill>
                <a:latin typeface="微軟正黑體" panose="020B0604030504040204" pitchFamily="34" charset="-120"/>
                <a:ea typeface="微軟正黑體" panose="020B0604030504040204" pitchFamily="34" charset="-120"/>
              </a:rPr>
              <a:t>系統加選。</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spcBef>
                <a:spcPct val="0"/>
              </a:spcBef>
              <a:buClrTx/>
              <a:buFontTx/>
              <a:buNone/>
            </a:pP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註：課教組不提供授權碼。</a:t>
            </a:r>
            <a:endParaRPr lang="zh-TW" altLang="zh-TW" sz="11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2841580" y="484900"/>
            <a:ext cx="1082348"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授權碼選課</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577118" y="843559"/>
            <a:ext cx="8124953" cy="1411835"/>
            <a:chOff x="577118" y="843559"/>
            <a:chExt cx="8124953" cy="1411835"/>
          </a:xfrm>
        </p:grpSpPr>
        <p:sp>
          <p:nvSpPr>
            <p:cNvPr id="22" name="AutoShape 20"/>
            <p:cNvSpPr>
              <a:spLocks/>
            </p:cNvSpPr>
            <p:nvPr/>
          </p:nvSpPr>
          <p:spPr bwMode="auto">
            <a:xfrm>
              <a:off x="577118" y="1368694"/>
              <a:ext cx="2464108" cy="536871"/>
            </a:xfrm>
            <a:prstGeom prst="rect">
              <a:avLst/>
            </a:prstGeom>
            <a:noFill/>
            <a:ln w="19050">
              <a:noFill/>
              <a:miter lim="800000"/>
              <a:headEnd/>
              <a:tailEnd/>
            </a:ln>
            <a:extLst/>
          </p:spPr>
          <p:txBody>
            <a:bodyPr anchor="ct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spcBef>
                  <a:spcPct val="0"/>
                </a:spcBef>
                <a:buClrTx/>
                <a:buNone/>
              </a:pPr>
              <a:r>
                <a:rPr lang="en-US" altLang="zh-TW"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a:t>
              </a:r>
              <a:r>
                <a:rPr lang="zh-TW" altLang="zh-TW" sz="1600" b="1" dirty="0">
                  <a:solidFill>
                    <a:srgbClr val="EA5514"/>
                  </a:solidFill>
                  <a:latin typeface="微軟正黑體" panose="020B0604030504040204" pitchFamily="34" charset="-120"/>
                  <a:ea typeface="微軟正黑體" panose="020B0604030504040204" pitchFamily="34" charset="-120"/>
                </a:rPr>
                <a:t>授權碼</a:t>
              </a:r>
              <a:r>
                <a:rPr lang="zh-TW" altLang="en-US" sz="1600" b="1" dirty="0">
                  <a:latin typeface="微軟正黑體" panose="020B0604030504040204" pitchFamily="34" charset="-120"/>
                  <a:ea typeface="微軟正黑體" panose="020B0604030504040204" pitchFamily="34" charset="-120"/>
                </a:rPr>
                <a:t>」欄位輸入後，再</a:t>
              </a:r>
              <a:r>
                <a:rPr lang="zh-TW" altLang="en-US" sz="1600" b="1" dirty="0" smtClean="0">
                  <a:latin typeface="微軟正黑體" panose="020B0604030504040204" pitchFamily="34" charset="-120"/>
                  <a:ea typeface="微軟正黑體" panose="020B0604030504040204" pitchFamily="34" charset="-120"/>
                </a:rPr>
                <a:t>點</a:t>
              </a:r>
              <a:r>
                <a:rPr lang="en-US" altLang="zh-TW" sz="1600" b="1" dirty="0" smtClean="0">
                  <a:latin typeface="微軟正黑體" panose="020B0604030504040204" pitchFamily="34" charset="-120"/>
                  <a:ea typeface="微軟正黑體" panose="020B0604030504040204" pitchFamily="34" charset="-120"/>
                </a:rPr>
                <a:t>【</a:t>
              </a:r>
              <a:r>
                <a:rPr lang="en-US" altLang="zh-TW" sz="1600" b="1" dirty="0" smtClean="0">
                  <a:solidFill>
                    <a:srgbClr val="EA5514"/>
                  </a:solidFill>
                  <a:latin typeface="微軟正黑體" panose="020B0604030504040204" pitchFamily="34" charset="-120"/>
                  <a:ea typeface="微軟正黑體" panose="020B0604030504040204" pitchFamily="34" charset="-120"/>
                </a:rPr>
                <a:t>+</a:t>
              </a:r>
              <a:r>
                <a:rPr lang="zh-TW" altLang="en-US" sz="1600" b="1" dirty="0">
                  <a:solidFill>
                    <a:srgbClr val="EA5514"/>
                  </a:solidFill>
                  <a:latin typeface="微軟正黑體" panose="020B0604030504040204" pitchFamily="34" charset="-120"/>
                  <a:ea typeface="微軟正黑體" panose="020B0604030504040204" pitchFamily="34" charset="-120"/>
                </a:rPr>
                <a:t>登記</a:t>
              </a:r>
              <a:r>
                <a:rPr lang="en-US" altLang="zh-TW" sz="1600" b="1" dirty="0">
                  <a:latin typeface="微軟正黑體" panose="020B0604030504040204" pitchFamily="34" charset="-120"/>
                  <a:ea typeface="微軟正黑體" panose="020B0604030504040204" pitchFamily="34" charset="-120"/>
                </a:rPr>
                <a:t>】</a:t>
              </a:r>
              <a:endParaRPr lang="zh-TW" altLang="zh-TW" sz="1600" b="1"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3491881" y="843559"/>
              <a:ext cx="5210190" cy="1411835"/>
              <a:chOff x="3491881" y="843559"/>
              <a:chExt cx="5210190" cy="1411835"/>
            </a:xfrm>
          </p:grpSpPr>
          <p:pic>
            <p:nvPicPr>
              <p:cNvPr id="28" name="圖片 27" descr="授權碼選課-1">
                <a:extLst>
                  <a:ext uri="{FF2B5EF4-FFF2-40B4-BE49-F238E27FC236}">
                    <a16:creationId xmlns:a16="http://schemas.microsoft.com/office/drawing/2014/main" id="{3150A437-5D75-46EB-9EFF-31C96F8D5B95}"/>
                  </a:ext>
                </a:extLst>
              </p:cNvPr>
              <p:cNvPicPr/>
              <p:nvPr/>
            </p:nvPicPr>
            <p:blipFill>
              <a:blip r:embed="rId3"/>
              <a:srcRect b="48550"/>
              <a:stretch>
                <a:fillRect/>
              </a:stretch>
            </p:blipFill>
            <p:spPr bwMode="auto">
              <a:xfrm>
                <a:off x="3491881" y="843559"/>
                <a:ext cx="5210190" cy="1411835"/>
              </a:xfrm>
              <a:prstGeom prst="rect">
                <a:avLst/>
              </a:prstGeom>
              <a:ln>
                <a:noFill/>
              </a:ln>
              <a:effectLst>
                <a:outerShdw blurRad="292100" dist="139700" dir="2700000" algn="tl" rotWithShape="0">
                  <a:srgbClr val="333333">
                    <a:alpha val="65000"/>
                  </a:srgbClr>
                </a:outerShdw>
              </a:effectLst>
            </p:spPr>
          </p:pic>
          <p:sp>
            <p:nvSpPr>
              <p:cNvPr id="29" name="矩形 28"/>
              <p:cNvSpPr/>
              <p:nvPr/>
            </p:nvSpPr>
            <p:spPr bwMode="auto">
              <a:xfrm>
                <a:off x="4093724" y="1088361"/>
                <a:ext cx="342722" cy="172472"/>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30" name="矩形 29"/>
              <p:cNvSpPr/>
              <p:nvPr/>
            </p:nvSpPr>
            <p:spPr bwMode="auto">
              <a:xfrm>
                <a:off x="6933417" y="1871723"/>
                <a:ext cx="1744556" cy="244801"/>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grpSp>
      </p:grpSp>
      <p:grpSp>
        <p:nvGrpSpPr>
          <p:cNvPr id="31" name="群組 30"/>
          <p:cNvGrpSpPr/>
          <p:nvPr/>
        </p:nvGrpSpPr>
        <p:grpSpPr>
          <a:xfrm>
            <a:off x="577118" y="2214446"/>
            <a:ext cx="8133878" cy="1263959"/>
            <a:chOff x="577118" y="2214446"/>
            <a:chExt cx="8133878" cy="1263959"/>
          </a:xfrm>
        </p:grpSpPr>
        <p:sp>
          <p:nvSpPr>
            <p:cNvPr id="32" name="AutoShape 20"/>
            <p:cNvSpPr>
              <a:spLocks/>
            </p:cNvSpPr>
            <p:nvPr/>
          </p:nvSpPr>
          <p:spPr bwMode="auto">
            <a:xfrm>
              <a:off x="577118" y="2467515"/>
              <a:ext cx="3024336" cy="890979"/>
            </a:xfrm>
            <a:prstGeom prst="rect">
              <a:avLst/>
            </a:prstGeom>
            <a:noFill/>
            <a:ln w="19050">
              <a:noFill/>
              <a:miter lim="800000"/>
              <a:headEnd/>
              <a:tailEnd/>
            </a:ln>
            <a:extLst/>
          </p:spPr>
          <p:txBody>
            <a:bodyPr anchor="ct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spcBef>
                  <a:spcPct val="0"/>
                </a:spcBef>
                <a:buClrTx/>
                <a:buNone/>
              </a:pPr>
              <a:r>
                <a:rPr lang="en-US" altLang="zh-TW" sz="1600" b="1" dirty="0" smtClean="0">
                  <a:latin typeface="微軟正黑體" panose="020B0604030504040204" pitchFamily="34" charset="-120"/>
                  <a:ea typeface="微軟正黑體" panose="020B0604030504040204" pitchFamily="34" charset="-120"/>
                </a:rPr>
                <a:t>2.</a:t>
              </a:r>
              <a:r>
                <a:rPr lang="zh-TW" altLang="en-US" sz="1600" b="1" dirty="0" smtClean="0">
                  <a:latin typeface="微軟正黑體" panose="020B0604030504040204" pitchFamily="34" charset="-120"/>
                  <a:ea typeface="微軟正黑體" panose="020B0604030504040204" pitchFamily="34" charset="-120"/>
                </a:rPr>
                <a:t>「</a:t>
              </a:r>
              <a:r>
                <a:rPr lang="zh-TW" altLang="zh-TW" sz="1600" b="1" dirty="0">
                  <a:solidFill>
                    <a:srgbClr val="2A59B7"/>
                  </a:solidFill>
                  <a:latin typeface="微軟正黑體" panose="020B0604030504040204" pitchFamily="34" charset="-120"/>
                  <a:ea typeface="微軟正黑體" panose="020B0604030504040204" pitchFamily="34" charset="-120"/>
                </a:rPr>
                <a:t>選課結果</a:t>
              </a:r>
              <a:r>
                <a:rPr lang="zh-TW" altLang="en-US"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欄未出現異常，</a:t>
              </a:r>
              <a:endParaRPr lang="en-US" altLang="zh-TW" sz="1600" b="1" dirty="0">
                <a:latin typeface="微軟正黑體" panose="020B0604030504040204" pitchFamily="34" charset="-120"/>
                <a:ea typeface="微軟正黑體" panose="020B0604030504040204" pitchFamily="34" charset="-120"/>
              </a:endParaRPr>
            </a:p>
            <a:p>
              <a:pPr>
                <a:spcBef>
                  <a:spcPct val="0"/>
                </a:spcBef>
                <a:buClrTx/>
                <a:buNone/>
              </a:pPr>
              <a:r>
                <a:rPr lang="zh-TW" altLang="en-US" sz="1600" b="1" dirty="0">
                  <a:latin typeface="微軟正黑體" panose="020B0604030504040204" pitchFamily="34" charset="-120"/>
                  <a:ea typeface="微軟正黑體" panose="020B0604030504040204" pitchFamily="34" charset="-120"/>
                </a:rPr>
                <a:t>再</a:t>
              </a:r>
              <a:r>
                <a:rPr lang="zh-TW" altLang="en-US" sz="1600" b="1" dirty="0" smtClean="0">
                  <a:latin typeface="微軟正黑體" panose="020B0604030504040204" pitchFamily="34" charset="-120"/>
                  <a:ea typeface="微軟正黑體" panose="020B0604030504040204" pitchFamily="34" charset="-120"/>
                </a:rPr>
                <a:t>點</a:t>
              </a:r>
              <a:r>
                <a:rPr lang="en-US" altLang="zh-TW" sz="1600" b="1" dirty="0" smtClean="0">
                  <a:latin typeface="微軟正黑體" panose="020B0604030504040204" pitchFamily="34" charset="-120"/>
                  <a:ea typeface="微軟正黑體" panose="020B0604030504040204" pitchFamily="34" charset="-120"/>
                </a:rPr>
                <a:t>【</a:t>
              </a:r>
              <a:r>
                <a:rPr lang="zh-TW" altLang="zh-TW" sz="1600" b="1" dirty="0">
                  <a:solidFill>
                    <a:srgbClr val="C30D23"/>
                  </a:solidFill>
                  <a:latin typeface="微軟正黑體" panose="020B0604030504040204" pitchFamily="34" charset="-120"/>
                  <a:ea typeface="微軟正黑體" panose="020B0604030504040204" pitchFamily="34" charset="-120"/>
                </a:rPr>
                <a:t>確認送出</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 </a:t>
              </a:r>
              <a:r>
                <a:rPr lang="zh-TW" altLang="zh-TW" sz="1600" b="1" dirty="0">
                  <a:latin typeface="微軟正黑體" panose="020B0604030504040204" pitchFamily="34" charset="-120"/>
                  <a:ea typeface="微軟正黑體" panose="020B0604030504040204" pitchFamily="34" charset="-120"/>
                </a:rPr>
                <a:t>完成授權碼選課</a:t>
              </a:r>
            </a:p>
          </p:txBody>
        </p:sp>
        <p:grpSp>
          <p:nvGrpSpPr>
            <p:cNvPr id="33" name="群組 32"/>
            <p:cNvGrpSpPr/>
            <p:nvPr/>
          </p:nvGrpSpPr>
          <p:grpSpPr>
            <a:xfrm>
              <a:off x="3506202" y="2214446"/>
              <a:ext cx="5204794" cy="1263959"/>
              <a:chOff x="3506202" y="2214446"/>
              <a:chExt cx="5204794" cy="1263959"/>
            </a:xfrm>
          </p:grpSpPr>
          <p:pic>
            <p:nvPicPr>
              <p:cNvPr id="34" name="圖片 33" descr="授權碼選課-2">
                <a:extLst>
                  <a:ext uri="{FF2B5EF4-FFF2-40B4-BE49-F238E27FC236}">
                    <a16:creationId xmlns:a16="http://schemas.microsoft.com/office/drawing/2014/main" id="{6D54B71F-0ED4-4CBF-A19B-972AA3CB2897}"/>
                  </a:ext>
                </a:extLst>
              </p:cNvPr>
              <p:cNvPicPr/>
              <p:nvPr/>
            </p:nvPicPr>
            <p:blipFill>
              <a:blip r:embed="rId4"/>
              <a:srcRect b="54016"/>
              <a:stretch>
                <a:fillRect/>
              </a:stretch>
            </p:blipFill>
            <p:spPr bwMode="auto">
              <a:xfrm>
                <a:off x="3506202" y="2214446"/>
                <a:ext cx="5204794" cy="1263959"/>
              </a:xfrm>
              <a:prstGeom prst="rect">
                <a:avLst/>
              </a:prstGeom>
              <a:ln>
                <a:noFill/>
              </a:ln>
              <a:effectLst>
                <a:outerShdw blurRad="292100" dist="139700" dir="2700000" algn="tl" rotWithShape="0">
                  <a:srgbClr val="333333">
                    <a:alpha val="65000"/>
                  </a:srgbClr>
                </a:outerShdw>
              </a:effectLst>
            </p:spPr>
          </p:pic>
          <p:sp>
            <p:nvSpPr>
              <p:cNvPr id="35" name="矩形 34"/>
              <p:cNvSpPr/>
              <p:nvPr/>
            </p:nvSpPr>
            <p:spPr bwMode="auto">
              <a:xfrm>
                <a:off x="4780320" y="3130867"/>
                <a:ext cx="2643852" cy="253098"/>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36" name="矩形 35"/>
              <p:cNvSpPr/>
              <p:nvPr/>
            </p:nvSpPr>
            <p:spPr bwMode="auto">
              <a:xfrm>
                <a:off x="8059502" y="2801967"/>
                <a:ext cx="569511" cy="462796"/>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grpSp>
      </p:grpSp>
      <p:grpSp>
        <p:nvGrpSpPr>
          <p:cNvPr id="37" name="群組 36"/>
          <p:cNvGrpSpPr/>
          <p:nvPr/>
        </p:nvGrpSpPr>
        <p:grpSpPr>
          <a:xfrm>
            <a:off x="577118" y="3507402"/>
            <a:ext cx="8135493" cy="1122323"/>
            <a:chOff x="577118" y="3507402"/>
            <a:chExt cx="8135493" cy="1122323"/>
          </a:xfrm>
        </p:grpSpPr>
        <p:grpSp>
          <p:nvGrpSpPr>
            <p:cNvPr id="38" name="群組 37"/>
            <p:cNvGrpSpPr/>
            <p:nvPr/>
          </p:nvGrpSpPr>
          <p:grpSpPr>
            <a:xfrm>
              <a:off x="3491880" y="3507402"/>
              <a:ext cx="5220731" cy="1122323"/>
              <a:chOff x="3491880" y="3507402"/>
              <a:chExt cx="5220731" cy="1122323"/>
            </a:xfrm>
          </p:grpSpPr>
          <p:pic>
            <p:nvPicPr>
              <p:cNvPr id="40" name="圖片 39" descr="授權碼選課-3">
                <a:extLst>
                  <a:ext uri="{FF2B5EF4-FFF2-40B4-BE49-F238E27FC236}">
                    <a16:creationId xmlns:a16="http://schemas.microsoft.com/office/drawing/2014/main" id="{57CB07E8-87E2-4D02-97D4-EB8E8AFD29DA}"/>
                  </a:ext>
                </a:extLst>
              </p:cNvPr>
              <p:cNvPicPr/>
              <p:nvPr/>
            </p:nvPicPr>
            <p:blipFill>
              <a:blip r:embed="rId5"/>
              <a:srcRect b="54842"/>
              <a:stretch>
                <a:fillRect/>
              </a:stretch>
            </p:blipFill>
            <p:spPr bwMode="auto">
              <a:xfrm>
                <a:off x="3491880" y="3507402"/>
                <a:ext cx="5220731" cy="1122323"/>
              </a:xfrm>
              <a:prstGeom prst="rect">
                <a:avLst/>
              </a:prstGeom>
              <a:ln>
                <a:noFill/>
              </a:ln>
              <a:effectLst>
                <a:outerShdw blurRad="292100" dist="139700" dir="2700000" algn="tl" rotWithShape="0">
                  <a:srgbClr val="333333">
                    <a:alpha val="65000"/>
                  </a:srgbClr>
                </a:outerShdw>
              </a:effectLst>
            </p:spPr>
          </p:pic>
          <p:sp>
            <p:nvSpPr>
              <p:cNvPr id="41" name="矩形 40"/>
              <p:cNvSpPr/>
              <p:nvPr/>
            </p:nvSpPr>
            <p:spPr bwMode="auto">
              <a:xfrm>
                <a:off x="7961581" y="3979750"/>
                <a:ext cx="675716" cy="348281"/>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42" name="矩形 41"/>
              <p:cNvSpPr/>
              <p:nvPr/>
            </p:nvSpPr>
            <p:spPr bwMode="auto">
              <a:xfrm>
                <a:off x="6083081" y="4310441"/>
                <a:ext cx="2233849" cy="254093"/>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grpSp>
        <p:sp>
          <p:nvSpPr>
            <p:cNvPr id="39" name="AutoShape 20"/>
            <p:cNvSpPr>
              <a:spLocks/>
            </p:cNvSpPr>
            <p:nvPr/>
          </p:nvSpPr>
          <p:spPr bwMode="auto">
            <a:xfrm>
              <a:off x="577118" y="3954287"/>
              <a:ext cx="2667165" cy="562359"/>
            </a:xfrm>
            <a:prstGeom prst="rect">
              <a:avLst/>
            </a:prstGeom>
            <a:noFill/>
            <a:ln w="19050">
              <a:noFill/>
              <a:miter lim="800000"/>
              <a:headEnd/>
              <a:tailEnd/>
            </a:ln>
            <a:extLst/>
          </p:spPr>
          <p:txBody>
            <a:bodyPr anchor="ct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spcBef>
                  <a:spcPct val="0"/>
                </a:spcBef>
                <a:spcAft>
                  <a:spcPts val="131"/>
                </a:spcAft>
                <a:buClrTx/>
                <a:buNone/>
              </a:pPr>
              <a:r>
                <a:rPr lang="en-US" altLang="zh-TW" sz="1600" b="1" dirty="0" smtClean="0">
                  <a:latin typeface="微軟正黑體" panose="020B0604030504040204" pitchFamily="34" charset="-120"/>
                  <a:ea typeface="微軟正黑體" panose="020B0604030504040204" pitchFamily="34" charset="-120"/>
                </a:rPr>
                <a:t>3.</a:t>
              </a:r>
              <a:r>
                <a:rPr lang="zh-TW" altLang="en-US" sz="1600" b="1" dirty="0" smtClean="0">
                  <a:latin typeface="微軟正黑體" panose="020B0604030504040204" pitchFamily="34" charset="-120"/>
                  <a:ea typeface="微軟正黑體" panose="020B0604030504040204" pitchFamily="34" charset="-120"/>
                </a:rPr>
                <a:t>請</a:t>
              </a:r>
              <a:r>
                <a:rPr lang="zh-TW" altLang="en-US" sz="1600" b="1" dirty="0">
                  <a:latin typeface="微軟正黑體" panose="020B0604030504040204" pitchFamily="34" charset="-120"/>
                  <a:ea typeface="微軟正黑體" panose="020B0604030504040204" pitchFamily="34" charset="-120"/>
                </a:rPr>
                <a:t>點</a:t>
              </a:r>
              <a:r>
                <a:rPr lang="en-US" altLang="zh-TW" sz="1600" b="1" dirty="0">
                  <a:latin typeface="微軟正黑體" panose="020B0604030504040204" pitchFamily="34" charset="-120"/>
                  <a:ea typeface="微軟正黑體" panose="020B0604030504040204" pitchFamily="34" charset="-120"/>
                </a:rPr>
                <a:t>【</a:t>
              </a:r>
              <a:r>
                <a:rPr lang="zh-TW" altLang="en-US" sz="1600" b="1" dirty="0">
                  <a:solidFill>
                    <a:srgbClr val="036EB8"/>
                  </a:solidFill>
                  <a:latin typeface="微軟正黑體" panose="020B0604030504040204" pitchFamily="34" charset="-120"/>
                  <a:ea typeface="微軟正黑體" panose="020B0604030504040204" pitchFamily="34" charset="-120"/>
                </a:rPr>
                <a:t>排序</a:t>
              </a:r>
              <a:r>
                <a:rPr lang="en-US" altLang="zh-TW" sz="1600" b="1" dirty="0">
                  <a:solidFill>
                    <a:srgbClr val="036EB8"/>
                  </a:solidFill>
                  <a:latin typeface="微軟正黑體" panose="020B0604030504040204" pitchFamily="34" charset="-120"/>
                  <a:ea typeface="微軟正黑體" panose="020B0604030504040204" pitchFamily="34" charset="-120"/>
                </a:rPr>
                <a:t>/</a:t>
              </a:r>
              <a:r>
                <a:rPr lang="zh-TW" altLang="en-US" sz="1600" b="1" dirty="0">
                  <a:solidFill>
                    <a:srgbClr val="036EB8"/>
                  </a:solidFill>
                  <a:latin typeface="微軟正黑體" panose="020B0604030504040204" pitchFamily="34" charset="-120"/>
                  <a:ea typeface="微軟正黑體" panose="020B0604030504040204" pitchFamily="34" charset="-120"/>
                </a:rPr>
                <a:t>編輯選課</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查詢選課狀況或排志願序</a:t>
              </a:r>
              <a:endParaRPr lang="en-US" altLang="zh-TW" sz="1600" b="1" dirty="0">
                <a:latin typeface="微軟正黑體" panose="020B0604030504040204" pitchFamily="34" charset="-120"/>
                <a:ea typeface="微軟正黑體" panose="020B0604030504040204" pitchFamily="34" charset="-120"/>
              </a:endParaRPr>
            </a:p>
          </p:txBody>
        </p:sp>
      </p:grpSp>
      <p:sp>
        <p:nvSpPr>
          <p:cNvPr id="43" name="矩形 42"/>
          <p:cNvSpPr/>
          <p:nvPr/>
        </p:nvSpPr>
        <p:spPr>
          <a:xfrm>
            <a:off x="120532" y="839966"/>
            <a:ext cx="3267394" cy="461665"/>
          </a:xfrm>
          <a:prstGeom prst="rect">
            <a:avLst/>
          </a:prstGeom>
          <a:solidFill>
            <a:srgbClr val="FF7C80"/>
          </a:solidFill>
        </p:spPr>
        <p:txBody>
          <a:bodyPr wrap="square">
            <a:spAutoFit/>
          </a:bodyPr>
          <a:lstStyle/>
          <a:p>
            <a:pPr>
              <a:buFont typeface="Wingdings" pitchFamily="2" charset="2"/>
              <a:buChar char="u"/>
              <a:defRPr/>
            </a:pPr>
            <a:r>
              <a:rPr lang="zh-TW" altLang="en-US" sz="1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點</a:t>
            </a:r>
            <a:r>
              <a:rPr lang="en-US" altLang="zh-TW" sz="1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授權碼選課</a:t>
            </a:r>
            <a:r>
              <a:rPr lang="en-US" altLang="zh-TW" sz="1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介面：僅「加退選期間」開放使用時會出現</a:t>
            </a:r>
            <a:endParaRPr lang="zh-TW" altLang="zh-TW" sz="1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3" name="圖片 22">
            <a:hlinkClick r:id="rId6" action="ppaction://hlinksldjump"/>
          </p:cNvPr>
          <p:cNvPicPr>
            <a:picLocks noChangeAspect="1"/>
          </p:cNvPicPr>
          <p:nvPr/>
        </p:nvPicPr>
        <p:blipFill>
          <a:blip r:embed="rId7"/>
          <a:stretch>
            <a:fillRect/>
          </a:stretch>
        </p:blipFill>
        <p:spPr>
          <a:xfrm>
            <a:off x="8532440" y="1059582"/>
            <a:ext cx="704552" cy="667225"/>
          </a:xfrm>
          <a:prstGeom prst="rect">
            <a:avLst/>
          </a:prstGeom>
        </p:spPr>
      </p:pic>
    </p:spTree>
    <p:extLst>
      <p:ext uri="{BB962C8B-B14F-4D97-AF65-F5344CB8AC3E}">
        <p14:creationId xmlns:p14="http://schemas.microsoft.com/office/powerpoint/2010/main" val="7543497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737892" y="1869672"/>
            <a:ext cx="5921723" cy="1698352"/>
          </a:xfrm>
          <a:prstGeom prst="rect">
            <a:avLst/>
          </a:prstGeom>
        </p:spPr>
      </p:pic>
      <p:sp>
        <p:nvSpPr>
          <p:cNvPr id="10" name="矩形 9"/>
          <p:cNvSpPr/>
          <p:nvPr/>
        </p:nvSpPr>
        <p:spPr>
          <a:xfrm>
            <a:off x="1708084" y="812085"/>
            <a:ext cx="5786435" cy="1015663"/>
          </a:xfrm>
          <a:prstGeom prst="rect">
            <a:avLst/>
          </a:prstGeom>
        </p:spPr>
        <p:txBody>
          <a:bodyPr wrap="square">
            <a:spAutoFit/>
          </a:bodyPr>
          <a:lstStyle/>
          <a:p>
            <a:pPr>
              <a:defRPr/>
            </a:pPr>
            <a:r>
              <a:rPr lang="zh-TW" altLang="en-US" sz="1500" b="1" dirty="0" smtClean="0">
                <a:solidFill>
                  <a:srgbClr val="77B7E3"/>
                </a:solidFill>
                <a:latin typeface="微軟正黑體" panose="020B0604030504040204" pitchFamily="34" charset="-120"/>
                <a:ea typeface="微軟正黑體" panose="020B0604030504040204" pitchFamily="34" charset="-120"/>
                <a:cs typeface="Calibri Light" panose="020F0302020204030204" pitchFamily="34" charset="0"/>
              </a:rPr>
              <a:t>❶</a:t>
            </a:r>
            <a:r>
              <a:rPr lang="zh-TW" altLang="en-US" sz="1500" b="1" dirty="0" smtClean="0">
                <a:latin typeface="微軟正黑體" panose="020B0604030504040204" pitchFamily="34" charset="-120"/>
                <a:ea typeface="微軟正黑體" panose="020B0604030504040204" pitchFamily="34" charset="-120"/>
                <a:cs typeface="Microsoft JhengHei" charset="-120"/>
              </a:rPr>
              <a:t>授權</a:t>
            </a:r>
            <a:r>
              <a:rPr lang="zh-TW" altLang="en-US" sz="1500" b="1" dirty="0">
                <a:latin typeface="微軟正黑體" panose="020B0604030504040204" pitchFamily="34" charset="-120"/>
                <a:ea typeface="微軟正黑體" panose="020B0604030504040204" pitchFamily="34" charset="-120"/>
                <a:cs typeface="Microsoft JhengHei" charset="-120"/>
              </a:rPr>
              <a:t>碼</a:t>
            </a:r>
            <a:r>
              <a:rPr lang="zh-TW" altLang="en-US" sz="1500" b="1" dirty="0">
                <a:solidFill>
                  <a:srgbClr val="FF0000"/>
                </a:solidFill>
                <a:latin typeface="微軟正黑體" panose="020B0604030504040204" pitchFamily="34" charset="-120"/>
                <a:ea typeface="微軟正黑體" panose="020B0604030504040204" pitchFamily="34" charset="-120"/>
                <a:cs typeface="Microsoft JhengHei" charset="-120"/>
              </a:rPr>
              <a:t>加選異常</a:t>
            </a:r>
            <a:r>
              <a:rPr lang="zh-TW" altLang="en-US" sz="1500" b="1" dirty="0">
                <a:latin typeface="微軟正黑體" panose="020B0604030504040204" pitchFamily="34" charset="-120"/>
                <a:ea typeface="微軟正黑體" panose="020B0604030504040204" pitchFamily="34" charset="-120"/>
                <a:cs typeface="Microsoft JhengHei" charset="-120"/>
              </a:rPr>
              <a:t>，如出現下列</a:t>
            </a:r>
            <a:r>
              <a:rPr lang="zh-TW" altLang="en-US" sz="1500" b="1" dirty="0">
                <a:solidFill>
                  <a:srgbClr val="FF0000"/>
                </a:solidFill>
                <a:latin typeface="微軟正黑體" panose="020B0604030504040204" pitchFamily="34" charset="-120"/>
                <a:ea typeface="微軟正黑體" panose="020B0604030504040204" pitchFamily="34" charset="-120"/>
                <a:cs typeface="Microsoft JhengHei" charset="-120"/>
              </a:rPr>
              <a:t>警告訊息「授權碼已使用」：</a:t>
            </a:r>
            <a:endParaRPr lang="en-US" altLang="zh-TW" sz="1500" b="1" dirty="0">
              <a:solidFill>
                <a:srgbClr val="FF0000"/>
              </a:solidFill>
              <a:latin typeface="微軟正黑體" panose="020B0604030504040204" pitchFamily="34" charset="-120"/>
              <a:ea typeface="微軟正黑體" panose="020B0604030504040204" pitchFamily="34" charset="-120"/>
              <a:cs typeface="Microsoft JhengHei" charset="-120"/>
            </a:endParaRPr>
          </a:p>
          <a:p>
            <a:pPr>
              <a:defRPr/>
            </a:pPr>
            <a:r>
              <a:rPr lang="zh-TW" altLang="en-US" sz="1500" b="1" dirty="0">
                <a:latin typeface="微軟正黑體" panose="020B0604030504040204" pitchFamily="34" charset="-120"/>
                <a:ea typeface="微軟正黑體" panose="020B0604030504040204" pitchFamily="34" charset="-120"/>
                <a:cs typeface="Microsoft JhengHei" charset="-120"/>
              </a:rPr>
              <a:t>表示已有人使用此組「授權碼」完成加選，請</a:t>
            </a:r>
            <a:r>
              <a:rPr lang="zh-TW" altLang="en-US" sz="1500" b="1" dirty="0">
                <a:solidFill>
                  <a:srgbClr val="0070C0"/>
                </a:solidFill>
                <a:latin typeface="微軟正黑體" panose="020B0604030504040204" pitchFamily="34" charset="-120"/>
                <a:ea typeface="微軟正黑體" panose="020B0604030504040204" pitchFamily="34" charset="-120"/>
                <a:cs typeface="Microsoft JhengHei" charset="-120"/>
              </a:rPr>
              <a:t>洽詢</a:t>
            </a:r>
            <a:r>
              <a:rPr lang="zh-TW" altLang="en-US" sz="1500" b="1" dirty="0">
                <a:latin typeface="微軟正黑體" panose="020B0604030504040204" pitchFamily="34" charset="-120"/>
                <a:ea typeface="微軟正黑體" panose="020B0604030504040204" pitchFamily="34" charset="-120"/>
                <a:cs typeface="Microsoft JhengHei" charset="-120"/>
              </a:rPr>
              <a:t>提供您授權碼的</a:t>
            </a:r>
            <a:r>
              <a:rPr lang="zh-TW" altLang="en-US" sz="1500" b="1" dirty="0">
                <a:solidFill>
                  <a:srgbClr val="0070C0"/>
                </a:solidFill>
                <a:latin typeface="微軟正黑體" panose="020B0604030504040204" pitchFamily="34" charset="-120"/>
                <a:ea typeface="微軟正黑體" panose="020B0604030504040204" pitchFamily="34" charset="-120"/>
                <a:cs typeface="Microsoft JhengHei" charset="-120"/>
              </a:rPr>
              <a:t>授課教師</a:t>
            </a:r>
            <a:r>
              <a:rPr lang="zh-TW" altLang="en-US" sz="1500" b="1" dirty="0">
                <a:latin typeface="微軟正黑體" panose="020B0604030504040204" pitchFamily="34" charset="-120"/>
                <a:ea typeface="微軟正黑體" panose="020B0604030504040204" pitchFamily="34" charset="-120"/>
                <a:cs typeface="Microsoft JhengHei" charset="-120"/>
              </a:rPr>
              <a:t>，查詢</a:t>
            </a:r>
            <a:r>
              <a:rPr lang="zh-TW" altLang="en-US" sz="1500" b="1" dirty="0">
                <a:solidFill>
                  <a:srgbClr val="0070C0"/>
                </a:solidFill>
                <a:latin typeface="微軟正黑體" panose="020B0604030504040204" pitchFamily="34" charset="-120"/>
                <a:ea typeface="微軟正黑體" panose="020B0604030504040204" pitchFamily="34" charset="-120"/>
                <a:cs typeface="Microsoft JhengHei" charset="-120"/>
              </a:rPr>
              <a:t>是否同一組號碼重複提供</a:t>
            </a:r>
            <a:r>
              <a:rPr lang="zh-TW" altLang="en-US" sz="1500" b="1" dirty="0">
                <a:latin typeface="微軟正黑體" panose="020B0604030504040204" pitchFamily="34" charset="-120"/>
                <a:ea typeface="微軟正黑體" panose="020B0604030504040204" pitchFamily="34" charset="-120"/>
                <a:cs typeface="Microsoft JhengHei" charset="-120"/>
              </a:rPr>
              <a:t>等情形。</a:t>
            </a:r>
            <a:endParaRPr lang="en-US" altLang="zh-TW" sz="1500" b="1" dirty="0">
              <a:latin typeface="微軟正黑體" panose="020B0604030504040204" pitchFamily="34" charset="-120"/>
              <a:ea typeface="微軟正黑體" panose="020B0604030504040204" pitchFamily="34" charset="-120"/>
              <a:cs typeface="Microsoft JhengHei" charset="-120"/>
            </a:endParaRPr>
          </a:p>
          <a:p>
            <a:pPr>
              <a:defRPr/>
            </a:pPr>
            <a:r>
              <a:rPr lang="en-US" altLang="zh-TW" sz="1500" b="1" dirty="0">
                <a:latin typeface="微軟正黑體" panose="020B0604030504040204" pitchFamily="34" charset="-120"/>
                <a:ea typeface="微軟正黑體" panose="020B0604030504040204" pitchFamily="34" charset="-120"/>
                <a:cs typeface="Microsoft JhengHei" charset="-120"/>
              </a:rPr>
              <a:t>※</a:t>
            </a:r>
            <a:r>
              <a:rPr lang="zh-TW" altLang="en-US" sz="1500" b="1" dirty="0">
                <a:latin typeface="微軟正黑體" panose="020B0604030504040204" pitchFamily="34" charset="-120"/>
                <a:ea typeface="微軟正黑體" panose="020B0604030504040204" pitchFamily="34" charset="-120"/>
                <a:cs typeface="Microsoft JhengHei" charset="-120"/>
              </a:rPr>
              <a:t>註：授課教師可查詢該組號碼是否由授權的同學加選。</a:t>
            </a:r>
            <a:endParaRPr lang="zh-TW" altLang="zh-TW" sz="1500" b="1" dirty="0">
              <a:latin typeface="微軟正黑體" panose="020B0604030504040204" pitchFamily="34" charset="-120"/>
              <a:ea typeface="微軟正黑體" panose="020B0604030504040204" pitchFamily="34" charset="-120"/>
              <a:cs typeface="Microsoft JhengHei" charset="-120"/>
            </a:endParaRPr>
          </a:p>
        </p:txBody>
      </p:sp>
      <p:sp>
        <p:nvSpPr>
          <p:cNvPr id="11" name="矩形 10"/>
          <p:cNvSpPr/>
          <p:nvPr/>
        </p:nvSpPr>
        <p:spPr>
          <a:xfrm>
            <a:off x="1737892" y="3651871"/>
            <a:ext cx="5898506" cy="1015663"/>
          </a:xfrm>
          <a:prstGeom prst="rect">
            <a:avLst/>
          </a:prstGeom>
        </p:spPr>
        <p:txBody>
          <a:bodyPr wrap="square">
            <a:spAutoFit/>
          </a:bodyPr>
          <a:lstStyle/>
          <a:p>
            <a:pPr>
              <a:defRPr/>
            </a:pPr>
            <a:r>
              <a:rPr lang="zh-TW" altLang="en-US" sz="1500" b="1" dirty="0" smtClean="0">
                <a:solidFill>
                  <a:srgbClr val="FF7C80"/>
                </a:solidFill>
                <a:latin typeface="微軟正黑體" panose="020B0604030504040204" pitchFamily="34" charset="-120"/>
                <a:ea typeface="微軟正黑體" panose="020B0604030504040204" pitchFamily="34" charset="-120"/>
                <a:cs typeface="Calibri Light" panose="020F0302020204030204" pitchFamily="34" charset="0"/>
              </a:rPr>
              <a:t>❷</a:t>
            </a:r>
            <a:r>
              <a:rPr lang="zh-TW" altLang="en-US" sz="1500" b="1" dirty="0" smtClean="0">
                <a:solidFill>
                  <a:srgbClr val="FF0000"/>
                </a:solidFill>
                <a:latin typeface="微軟正黑體" panose="020B0604030504040204" pitchFamily="34" charset="-120"/>
                <a:ea typeface="微軟正黑體" panose="020B0604030504040204" pitchFamily="34" charset="-120"/>
                <a:cs typeface="Microsoft JhengHei" charset="-120"/>
              </a:rPr>
              <a:t>以授權</a:t>
            </a:r>
            <a:r>
              <a:rPr lang="zh-TW" altLang="en-US" sz="1500" b="1" dirty="0">
                <a:solidFill>
                  <a:srgbClr val="FF0000"/>
                </a:solidFill>
                <a:latin typeface="微軟正黑體" panose="020B0604030504040204" pitchFamily="34" charset="-120"/>
                <a:ea typeface="微軟正黑體" panose="020B0604030504040204" pitchFamily="34" charset="-120"/>
                <a:cs typeface="Microsoft JhengHei" charset="-120"/>
              </a:rPr>
              <a:t>碼加</a:t>
            </a:r>
            <a:r>
              <a:rPr lang="zh-TW" altLang="en-US" sz="1500" b="1" dirty="0" smtClean="0">
                <a:solidFill>
                  <a:srgbClr val="FF0000"/>
                </a:solidFill>
                <a:latin typeface="微軟正黑體" panose="020B0604030504040204" pitchFamily="34" charset="-120"/>
                <a:ea typeface="微軟正黑體" panose="020B0604030504040204" pitchFamily="34" charset="-120"/>
                <a:cs typeface="Microsoft JhengHei" charset="-120"/>
              </a:rPr>
              <a:t>選後想退</a:t>
            </a:r>
            <a:r>
              <a:rPr lang="zh-TW" altLang="en-US" sz="1500" b="1" dirty="0">
                <a:solidFill>
                  <a:srgbClr val="FF0000"/>
                </a:solidFill>
                <a:latin typeface="微軟正黑體" panose="020B0604030504040204" pitchFamily="34" charset="-120"/>
                <a:ea typeface="微軟正黑體" panose="020B0604030504040204" pitchFamily="34" charset="-120"/>
                <a:cs typeface="Microsoft JhengHei" charset="-120"/>
              </a:rPr>
              <a:t>選</a:t>
            </a:r>
            <a:endParaRPr lang="en-US" altLang="zh-TW" sz="1500" b="1" dirty="0">
              <a:solidFill>
                <a:srgbClr val="FF0000"/>
              </a:solidFill>
              <a:latin typeface="微軟正黑體" panose="020B0604030504040204" pitchFamily="34" charset="-120"/>
              <a:ea typeface="微軟正黑體" panose="020B0604030504040204" pitchFamily="34" charset="-120"/>
              <a:cs typeface="Microsoft JhengHei" charset="-120"/>
            </a:endParaRPr>
          </a:p>
          <a:p>
            <a:pPr>
              <a:defRPr/>
            </a:pPr>
            <a:r>
              <a:rPr lang="zh-TW" altLang="en-US" sz="1500" b="1" dirty="0">
                <a:latin typeface="微軟正黑體" panose="020B0604030504040204" pitchFamily="34" charset="-120"/>
                <a:ea typeface="微軟正黑體" panose="020B0604030504040204" pitchFamily="34" charset="-120"/>
              </a:rPr>
              <a:t>無法自行網路退選</a:t>
            </a:r>
            <a:endParaRPr lang="en-US" altLang="zh-TW" sz="1500" b="1" dirty="0">
              <a:latin typeface="微軟正黑體" panose="020B0604030504040204" pitchFamily="34" charset="-120"/>
              <a:ea typeface="微軟正黑體" panose="020B0604030504040204" pitchFamily="34" charset="-120"/>
            </a:endParaRPr>
          </a:p>
          <a:p>
            <a:pPr>
              <a:spcAft>
                <a:spcPts val="131"/>
              </a:spcAft>
            </a:pPr>
            <a:r>
              <a:rPr lang="zh-TW" altLang="en-US" sz="1500" b="1" dirty="0">
                <a:latin typeface="微軟正黑體" panose="020B0604030504040204" pitchFamily="34" charset="-120"/>
                <a:ea typeface="微軟正黑體" panose="020B0604030504040204" pitchFamily="34" charset="-120"/>
              </a:rPr>
              <a:t>請同學持授權碼，洽授課教師至「</a:t>
            </a:r>
            <a:r>
              <a:rPr lang="zh-TW" altLang="en-US" sz="1500" b="1" dirty="0">
                <a:solidFill>
                  <a:srgbClr val="0070C0"/>
                </a:solidFill>
                <a:latin typeface="微軟正黑體" panose="020B0604030504040204" pitchFamily="34" charset="-120"/>
                <a:ea typeface="微軟正黑體" panose="020B0604030504040204" pitchFamily="34" charset="-120"/>
              </a:rPr>
              <a:t>學生選課授權碼列印</a:t>
            </a:r>
            <a:r>
              <a:rPr lang="zh-TW" altLang="en-US" sz="1500" b="1" dirty="0">
                <a:latin typeface="微軟正黑體" panose="020B0604030504040204" pitchFamily="34" charset="-120"/>
                <a:ea typeface="微軟正黑體" panose="020B0604030504040204" pitchFamily="34" charset="-120"/>
              </a:rPr>
              <a:t>」介面，於加退選截止前辦理「</a:t>
            </a:r>
            <a:r>
              <a:rPr lang="zh-TW" altLang="en-US" sz="1500" b="1" dirty="0">
                <a:solidFill>
                  <a:srgbClr val="0070C0"/>
                </a:solidFill>
                <a:latin typeface="微軟正黑體" panose="020B0604030504040204" pitchFamily="34" charset="-120"/>
                <a:ea typeface="微軟正黑體" panose="020B0604030504040204" pitchFamily="34" charset="-120"/>
              </a:rPr>
              <a:t>授權碼註銷</a:t>
            </a:r>
            <a:r>
              <a:rPr lang="zh-TW" altLang="en-US" sz="1500" b="1" dirty="0">
                <a:latin typeface="微軟正黑體" panose="020B0604030504040204" pitchFamily="34" charset="-120"/>
                <a:ea typeface="微軟正黑體" panose="020B0604030504040204" pitchFamily="34" charset="-120"/>
              </a:rPr>
              <a:t>」，方可完成退選。</a:t>
            </a:r>
            <a:endParaRPr lang="zh-TW" altLang="zh-TW" sz="15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902204" y="480302"/>
            <a:ext cx="1800493"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授權碼選課異常處理</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2" name="圖片 11">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spTree>
    <p:extLst>
      <p:ext uri="{BB962C8B-B14F-4D97-AF65-F5344CB8AC3E}">
        <p14:creationId xmlns:p14="http://schemas.microsoft.com/office/powerpoint/2010/main" val="15481426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版面配置區 2"/>
          <p:cNvSpPr>
            <a:spLocks noGrp="1"/>
          </p:cNvSpPr>
          <p:nvPr>
            <p:ph type="body" idx="4294967295"/>
          </p:nvPr>
        </p:nvSpPr>
        <p:spPr>
          <a:xfrm>
            <a:off x="1331640" y="1014575"/>
            <a:ext cx="6294531" cy="757238"/>
          </a:xfrm>
          <a:prstGeom prst="rect">
            <a:avLst/>
          </a:prstGeom>
        </p:spPr>
        <p:txBody>
          <a:bodyPr/>
          <a:lstStyle/>
          <a:p>
            <a:pPr marL="0" indent="0">
              <a:spcBef>
                <a:spcPct val="0"/>
              </a:spcBef>
              <a:buNone/>
              <a:defRPr/>
            </a:pPr>
            <a:r>
              <a:rPr kumimoji="1" lang="zh-TW" altLang="en-US" sz="1600" b="1" kern="1200" dirty="0" smtClean="0">
                <a:solidFill>
                  <a:srgbClr val="77B7E3"/>
                </a:solidFill>
                <a:latin typeface="微軟正黑體" panose="020B0604030504040204" pitchFamily="34" charset="-120"/>
                <a:ea typeface="微軟正黑體" panose="020B0604030504040204" pitchFamily="34" charset="-120"/>
                <a:cs typeface="Calibri Light" panose="020F0302020204030204" pitchFamily="34" charset="0"/>
              </a:rPr>
              <a:t>❶</a:t>
            </a:r>
            <a:r>
              <a:rPr kumimoji="1" lang="zh-TW" altLang="en-US" sz="1600" b="1" kern="1200" dirty="0" smtClean="0">
                <a:solidFill>
                  <a:srgbClr val="FF0000"/>
                </a:solidFill>
                <a:latin typeface="微軟正黑體" panose="020B0604030504040204" pitchFamily="34" charset="-120"/>
                <a:ea typeface="微軟正黑體" panose="020B0604030504040204" pitchFamily="34" charset="-120"/>
                <a:cs typeface="Microsoft JhengHei" charset="-120"/>
              </a:rPr>
              <a:t>「</a:t>
            </a:r>
            <a:r>
              <a:rPr kumimoji="1" lang="zh-TW" altLang="en-US" sz="1600" b="1" kern="1200" dirty="0">
                <a:solidFill>
                  <a:srgbClr val="FF0000"/>
                </a:solidFill>
                <a:latin typeface="微軟正黑體" panose="020B0604030504040204" pitchFamily="34" charset="-120"/>
                <a:ea typeface="微軟正黑體" panose="020B0604030504040204" pitchFamily="34" charset="-120"/>
                <a:cs typeface="Microsoft JhengHei" charset="-120"/>
              </a:rPr>
              <a:t>能力分班課程」不提供線上選課</a:t>
            </a:r>
            <a:r>
              <a:rPr kumimoji="1" lang="zh-TW" altLang="en-US" sz="1600" b="1" kern="1200" dirty="0" smtClean="0">
                <a:solidFill>
                  <a:srgbClr val="FF0000"/>
                </a:solidFill>
                <a:latin typeface="微軟正黑體" panose="020B0604030504040204" pitchFamily="34" charset="-120"/>
                <a:ea typeface="微軟正黑體" panose="020B0604030504040204" pitchFamily="34" charset="-120"/>
                <a:cs typeface="Microsoft JhengHei" charset="-120"/>
              </a:rPr>
              <a:t>。</a:t>
            </a:r>
            <a:endParaRPr kumimoji="1" lang="en-US" altLang="zh-TW" sz="1600" b="1" kern="1200" dirty="0">
              <a:solidFill>
                <a:srgbClr val="FF0000"/>
              </a:solidFill>
              <a:latin typeface="微軟正黑體" panose="020B0604030504040204" pitchFamily="34" charset="-120"/>
              <a:ea typeface="微軟正黑體" panose="020B0604030504040204" pitchFamily="34" charset="-120"/>
              <a:cs typeface="Microsoft JhengHei" charset="-120"/>
            </a:endParaRPr>
          </a:p>
          <a:p>
            <a:pPr marL="0" indent="0">
              <a:spcBef>
                <a:spcPct val="0"/>
              </a:spcBef>
              <a:buNone/>
              <a:defRPr/>
            </a:pPr>
            <a:r>
              <a:rPr lang="zh-TW" altLang="en-US" sz="1600" b="1" dirty="0" smtClean="0">
                <a:solidFill>
                  <a:srgbClr val="77B7E3"/>
                </a:solidFill>
                <a:latin typeface="微軟正黑體" panose="020B0604030504040204" pitchFamily="34" charset="-120"/>
                <a:ea typeface="微軟正黑體" panose="020B0604030504040204" pitchFamily="34" charset="-120"/>
                <a:cs typeface="Calibri Light" panose="020F0302020204030204" pitchFamily="34" charset="0"/>
              </a:rPr>
              <a:t>❷ </a:t>
            </a:r>
            <a:r>
              <a:rPr lang="zh-TW" altLang="en-US" sz="1600" b="1" dirty="0" smtClean="0">
                <a:latin typeface="微軟正黑體" panose="020B0604030504040204" pitchFamily="34" charset="-120"/>
                <a:ea typeface="微軟正黑體" panose="020B0604030504040204" pitchFamily="34" charset="-120"/>
              </a:rPr>
              <a:t>學生加選、退選或重補修登記等問題，請洽「</a:t>
            </a:r>
            <a:r>
              <a:rPr lang="zh-TW" altLang="en-US" sz="1600" b="1" dirty="0" smtClean="0">
                <a:solidFill>
                  <a:srgbClr val="FF0000"/>
                </a:solidFill>
                <a:latin typeface="微軟正黑體" panose="020B0604030504040204" pitchFamily="34" charset="-120"/>
                <a:ea typeface="微軟正黑體" panose="020B0604030504040204" pitchFamily="34" charset="-120"/>
              </a:rPr>
              <a:t>開課單位</a:t>
            </a:r>
            <a:r>
              <a:rPr lang="zh-TW" altLang="en-US" sz="1600" b="1" dirty="0" smtClean="0">
                <a:latin typeface="微軟正黑體" panose="020B0604030504040204" pitchFamily="34" charset="-120"/>
                <a:ea typeface="微軟正黑體" panose="020B0604030504040204" pitchFamily="34" charset="-120"/>
              </a:rPr>
              <a:t>」辦理。</a:t>
            </a:r>
            <a:endParaRPr lang="zh-TW" altLang="en-US" sz="1600" dirty="0" smtClean="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684887" y="483256"/>
            <a:ext cx="1261884" cy="307777"/>
          </a:xfrm>
          <a:prstGeom prst="rect">
            <a:avLst/>
          </a:prstGeom>
          <a:noFill/>
        </p:spPr>
        <p:txBody>
          <a:bodyPr wrap="none" rtlCol="0">
            <a:spAutoFit/>
          </a:bodyPr>
          <a:lstStyle/>
          <a:p>
            <a:pPr algn="ctr"/>
            <a:r>
              <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能力分</a:t>
            </a: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班選課</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1" name="圖片 10">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pic>
        <p:nvPicPr>
          <p:cNvPr id="9" name="圖片 4"/>
          <p:cNvPicPr>
            <a:picLocks noChangeAspect="1"/>
          </p:cNvPicPr>
          <p:nvPr/>
        </p:nvPicPr>
        <p:blipFill>
          <a:blip r:embed="rId5" cstate="print">
            <a:extLst>
              <a:ext uri="{28A0092B-C50C-407E-A947-70E740481C1C}">
                <a14:useLocalDpi xmlns:a14="http://schemas.microsoft.com/office/drawing/2010/main" val="0"/>
              </a:ext>
            </a:extLst>
          </a:blip>
          <a:srcRect t="1903" b="6784"/>
          <a:stretch>
            <a:fillRect/>
          </a:stretch>
        </p:blipFill>
        <p:spPr bwMode="auto">
          <a:xfrm>
            <a:off x="1589837" y="1748792"/>
            <a:ext cx="5965031" cy="259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0"/>
          <p:cNvSpPr>
            <a:spLocks/>
          </p:cNvSpPr>
          <p:nvPr/>
        </p:nvSpPr>
        <p:spPr bwMode="auto">
          <a:xfrm>
            <a:off x="35496" y="4372206"/>
            <a:ext cx="3754883" cy="702794"/>
          </a:xfrm>
          <a:prstGeom prst="borderCallout1">
            <a:avLst>
              <a:gd name="adj1" fmla="val -189217"/>
              <a:gd name="adj2" fmla="val 100286"/>
              <a:gd name="adj3" fmla="val 1836"/>
              <a:gd name="adj4" fmla="val 85386"/>
            </a:avLst>
          </a:prstGeom>
          <a:solidFill>
            <a:schemeClr val="bg1"/>
          </a:solidFill>
          <a:ln w="19050">
            <a:solidFill>
              <a:srgbClr val="FFAA01"/>
            </a:solidFill>
            <a:miter lim="800000"/>
            <a:headEnd/>
            <a:tailEnd/>
          </a:ln>
          <a:extLst/>
        </p:spPr>
        <p:txBody>
          <a:bodyPr/>
          <a:lstStyle>
            <a:lvl1pPr marL="342900" indent="-342900">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marL="0" indent="0">
              <a:spcBef>
                <a:spcPct val="0"/>
              </a:spcBef>
              <a:spcAft>
                <a:spcPts val="131"/>
              </a:spcAft>
              <a:buClrTx/>
              <a:buNone/>
              <a:defRPr/>
            </a:pPr>
            <a:r>
              <a:rPr lang="zh-TW" altLang="en-US" sz="1400" b="1" dirty="0" smtClean="0">
                <a:solidFill>
                  <a:srgbClr val="FFAA01"/>
                </a:solidFill>
                <a:latin typeface="Calibri Light" panose="020F0302020204030204" pitchFamily="34" charset="0"/>
                <a:ea typeface="微軟正黑體" panose="020B0604030504040204" pitchFamily="34" charset="-120"/>
                <a:cs typeface="Calibri Light" panose="020F0302020204030204" pitchFamily="34" charset="0"/>
              </a:rPr>
              <a:t>❷</a:t>
            </a:r>
            <a:r>
              <a:rPr lang="zh-TW" altLang="en-US" sz="1400" b="1" dirty="0" smtClean="0">
                <a:latin typeface="微軟正黑體" panose="020B0604030504040204" pitchFamily="34" charset="-120"/>
                <a:ea typeface="微軟正黑體" panose="020B0604030504040204" pitchFamily="34" charset="-120"/>
              </a:rPr>
              <a:t>範例</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D84E4A"/>
                </a:solidFill>
                <a:latin typeface="微軟正黑體" panose="020B0604030504040204" pitchFamily="34" charset="-120"/>
                <a:ea typeface="微軟正黑體" panose="020B0604030504040204" pitchFamily="34" charset="-120"/>
              </a:rPr>
              <a:t>會計學</a:t>
            </a:r>
            <a:r>
              <a:rPr lang="zh-TW" altLang="en-US" sz="1400" b="1" dirty="0">
                <a:latin typeface="微軟正黑體" panose="020B0604030504040204" pitchFamily="34" charset="-120"/>
                <a:ea typeface="微軟正黑體" panose="020B0604030504040204" pitchFamily="34" charset="-120"/>
              </a:rPr>
              <a:t>」的「</a:t>
            </a:r>
            <a:r>
              <a:rPr lang="zh-TW" altLang="en-US" sz="1400" b="1" dirty="0">
                <a:solidFill>
                  <a:srgbClr val="D84E4A"/>
                </a:solidFill>
                <a:latin typeface="微軟正黑體" panose="020B0604030504040204" pitchFamily="34" charset="-120"/>
                <a:ea typeface="微軟正黑體" panose="020B0604030504040204" pitchFamily="34" charset="-120"/>
              </a:rPr>
              <a:t>開課班級</a:t>
            </a:r>
            <a:r>
              <a:rPr lang="zh-TW" altLang="en-US" sz="1400" b="1" dirty="0">
                <a:latin typeface="微軟正黑體" panose="020B0604030504040204" pitchFamily="34" charset="-120"/>
                <a:ea typeface="微軟正黑體" panose="020B0604030504040204" pitchFamily="34" charset="-120"/>
              </a:rPr>
              <a:t>」欄位是「</a:t>
            </a:r>
            <a:r>
              <a:rPr lang="zh-TW" altLang="en-US" sz="1400" b="1" dirty="0">
                <a:solidFill>
                  <a:srgbClr val="D84E4A"/>
                </a:solidFill>
                <a:latin typeface="微軟正黑體" panose="020B0604030504040204" pitchFamily="34" charset="-120"/>
                <a:ea typeface="微軟正黑體" panose="020B0604030504040204" pitchFamily="34" charset="-120"/>
              </a:rPr>
              <a:t>管理學院一</a:t>
            </a:r>
            <a:r>
              <a:rPr lang="zh-TW" altLang="en-US" sz="1400" b="1" dirty="0">
                <a:latin typeface="微軟正黑體" panose="020B0604030504040204" pitchFamily="34" charset="-120"/>
                <a:ea typeface="微軟正黑體" panose="020B0604030504040204" pitchFamily="34" charset="-120"/>
              </a:rPr>
              <a:t>」，請洽「</a:t>
            </a:r>
            <a:r>
              <a:rPr lang="zh-TW" altLang="en-US" sz="1400" b="1" dirty="0">
                <a:solidFill>
                  <a:srgbClr val="0070C0"/>
                </a:solidFill>
                <a:latin typeface="微軟正黑體" panose="020B0604030504040204" pitchFamily="34" charset="-120"/>
                <a:ea typeface="微軟正黑體" panose="020B0604030504040204" pitchFamily="34" charset="-120"/>
              </a:rPr>
              <a:t>開課單位</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0070C0"/>
                </a:solidFill>
                <a:latin typeface="微軟正黑體" panose="020B0604030504040204" pitchFamily="34" charset="-120"/>
                <a:ea typeface="微軟正黑體" panose="020B0604030504040204" pitchFamily="34" charset="-120"/>
              </a:rPr>
              <a:t>管理學院辦公室辦理選課登記</a:t>
            </a:r>
            <a:r>
              <a:rPr lang="zh-TW" altLang="en-US" sz="1400" b="1" dirty="0">
                <a:latin typeface="微軟正黑體" panose="020B0604030504040204" pitchFamily="34" charset="-120"/>
                <a:ea typeface="微軟正黑體" panose="020B0604030504040204" pitchFamily="34" charset="-120"/>
              </a:rPr>
              <a:t>。</a:t>
            </a:r>
            <a:endParaRPr lang="en-US" altLang="zh-TW" sz="1400" b="1" dirty="0">
              <a:latin typeface="微軟正黑體" panose="020B0604030504040204" pitchFamily="34" charset="-120"/>
              <a:ea typeface="微軟正黑體" panose="020B0604030504040204" pitchFamily="34" charset="-120"/>
            </a:endParaRPr>
          </a:p>
        </p:txBody>
      </p:sp>
      <p:sp>
        <p:nvSpPr>
          <p:cNvPr id="12" name="AutoShape 20"/>
          <p:cNvSpPr>
            <a:spLocks/>
          </p:cNvSpPr>
          <p:nvPr/>
        </p:nvSpPr>
        <p:spPr bwMode="auto">
          <a:xfrm>
            <a:off x="4355976" y="1851670"/>
            <a:ext cx="3564731" cy="521592"/>
          </a:xfrm>
          <a:prstGeom prst="borderCallout1">
            <a:avLst>
              <a:gd name="adj1" fmla="val 101337"/>
              <a:gd name="adj2" fmla="val 68636"/>
              <a:gd name="adj3" fmla="val 190589"/>
              <a:gd name="adj4" fmla="val 74807"/>
            </a:avLst>
          </a:prstGeom>
          <a:solidFill>
            <a:schemeClr val="bg1"/>
          </a:solidFill>
          <a:ln w="19050">
            <a:solidFill>
              <a:srgbClr val="FF7C80"/>
            </a:solidFill>
            <a:miter lim="800000"/>
            <a:headEnd/>
            <a:tailEnd/>
          </a:ln>
          <a:extLst/>
        </p:spPr>
        <p:txBody>
          <a:bodyPr/>
          <a:lstStyle>
            <a:lvl1pPr marL="342900" indent="-342900">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marL="0" indent="0">
              <a:spcBef>
                <a:spcPct val="0"/>
              </a:spcBef>
              <a:spcAft>
                <a:spcPts val="131"/>
              </a:spcAft>
              <a:buClrTx/>
              <a:buNone/>
            </a:pPr>
            <a:r>
              <a:rPr lang="en-US" altLang="zh-TW" sz="1400" b="1" dirty="0">
                <a:solidFill>
                  <a:srgbClr val="FF7C80"/>
                </a:solidFill>
                <a:latin typeface="微軟正黑體" panose="020B0604030504040204" pitchFamily="34" charset="-120"/>
                <a:ea typeface="微軟正黑體" panose="020B0604030504040204" pitchFamily="34" charset="-120"/>
                <a:cs typeface="Calibri Light" panose="020F0302020204030204" pitchFamily="34" charset="0"/>
              </a:rPr>
              <a:t>❶</a:t>
            </a:r>
            <a:r>
              <a:rPr lang="zh-TW" altLang="en-US" sz="1400" b="1" dirty="0" smtClean="0">
                <a:latin typeface="微軟正黑體" panose="020B0604030504040204" pitchFamily="34" charset="-120"/>
                <a:ea typeface="微軟正黑體" panose="020B0604030504040204" pitchFamily="34" charset="-120"/>
              </a:rPr>
              <a:t>「</a:t>
            </a:r>
            <a:r>
              <a:rPr lang="zh-TW" altLang="en-US" sz="1400" b="1" dirty="0">
                <a:solidFill>
                  <a:srgbClr val="2A59B7"/>
                </a:solidFill>
                <a:latin typeface="微軟正黑體" panose="020B0604030504040204" pitchFamily="34" charset="-120"/>
                <a:ea typeface="微軟正黑體" panose="020B0604030504040204" pitchFamily="34" charset="-120"/>
              </a:rPr>
              <a:t>選課狀態</a:t>
            </a:r>
            <a:r>
              <a:rPr lang="zh-TW" altLang="en-US" sz="1400" b="1" dirty="0">
                <a:latin typeface="微軟正黑體" panose="020B0604030504040204" pitchFamily="34" charset="-120"/>
                <a:ea typeface="微軟正黑體" panose="020B0604030504040204" pitchFamily="34" charset="-120"/>
              </a:rPr>
              <a:t>」有</a:t>
            </a:r>
            <a:r>
              <a:rPr lang="zh-TW" altLang="en-US" sz="1400" b="1" dirty="0">
                <a:solidFill>
                  <a:srgbClr val="D84E4A"/>
                </a:solidFill>
                <a:latin typeface="微軟正黑體" panose="020B0604030504040204" pitchFamily="34" charset="-120"/>
                <a:ea typeface="微軟正黑體" panose="020B0604030504040204" pitchFamily="34" charset="-120"/>
              </a:rPr>
              <a:t>紅字</a:t>
            </a:r>
            <a:r>
              <a:rPr lang="zh-TW" altLang="en-US" sz="1400" b="1" dirty="0">
                <a:latin typeface="微軟正黑體" panose="020B0604030504040204" pitchFamily="34" charset="-120"/>
                <a:ea typeface="微軟正黑體" panose="020B0604030504040204" pitchFamily="34" charset="-120"/>
              </a:rPr>
              <a:t>說明，</a:t>
            </a:r>
            <a:r>
              <a:rPr lang="zh-TW" altLang="en-US" sz="1400" b="1" dirty="0">
                <a:solidFill>
                  <a:srgbClr val="D84E4A"/>
                </a:solidFill>
                <a:latin typeface="微軟正黑體" panose="020B0604030504040204" pitchFamily="34" charset="-120"/>
                <a:ea typeface="微軟正黑體" panose="020B0604030504040204" pitchFamily="34" charset="-120"/>
              </a:rPr>
              <a:t>依說明刪除調整選課後</a:t>
            </a:r>
            <a:r>
              <a:rPr lang="zh-TW" altLang="en-US" sz="1400" b="1" dirty="0">
                <a:latin typeface="微軟正黑體" panose="020B0604030504040204" pitchFamily="34" charset="-120"/>
                <a:ea typeface="微軟正黑體" panose="020B0604030504040204" pitchFamily="34" charset="-120"/>
              </a:rPr>
              <a:t>，才允許進行下一步。</a:t>
            </a:r>
            <a:endParaRPr lang="en-US" altLang="zh-TW" sz="1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p:nvPr/>
        </p:nvPicPr>
        <p:blipFill>
          <a:blip r:embed="rId2">
            <a:extLst>
              <a:ext uri="{28A0092B-C50C-407E-A947-70E740481C1C}">
                <a14:useLocalDpi xmlns:a14="http://schemas.microsoft.com/office/drawing/2010/main" val="0"/>
              </a:ext>
            </a:extLst>
          </a:blip>
          <a:srcRect/>
          <a:stretch>
            <a:fillRect/>
          </a:stretch>
        </p:blipFill>
        <p:spPr bwMode="auto">
          <a:xfrm>
            <a:off x="2581886" y="897564"/>
            <a:ext cx="5425492" cy="3580563"/>
          </a:xfrm>
          <a:prstGeom prst="rect">
            <a:avLst/>
          </a:prstGeom>
          <a:noFill/>
          <a:ln>
            <a:noFill/>
          </a:ln>
        </p:spPr>
      </p:pic>
      <p:sp>
        <p:nvSpPr>
          <p:cNvPr id="7" name="標題 1">
            <a:extLst>
              <a:ext uri="{FF2B5EF4-FFF2-40B4-BE49-F238E27FC236}">
                <a16:creationId xmlns:a16="http://schemas.microsoft.com/office/drawing/2014/main" id="{AE7E54F2-D40C-495B-A5F8-DD8855A3BE13}"/>
              </a:ext>
            </a:extLst>
          </p:cNvPr>
          <p:cNvSpPr txBox="1">
            <a:spLocks/>
          </p:cNvSpPr>
          <p:nvPr/>
        </p:nvSpPr>
        <p:spPr>
          <a:xfrm>
            <a:off x="342900" y="50800"/>
            <a:ext cx="6858000" cy="806745"/>
          </a:xfrm>
          <a:prstGeom prst="rect">
            <a:avLst/>
          </a:prstGeom>
          <a:noFill/>
          <a:ln/>
          <a:effectLst>
            <a:innerShdw blurRad="63500" dist="50800" dir="27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icrosoft JhengHei" charset="-120"/>
                <a:ea typeface="Microsoft JhengHei" charset="-120"/>
                <a:cs typeface="Microsoft JhengHei" charset="-120"/>
              </a:defRPr>
            </a:lvl1pPr>
          </a:lstStyle>
          <a:p>
            <a:pPr>
              <a:defRPr/>
            </a:pPr>
            <a:r>
              <a:rPr lang="zh-TW" altLang="en-US" sz="2700" b="1" dirty="0">
                <a:solidFill>
                  <a:srgbClr val="002060"/>
                </a:solidFill>
                <a:latin typeface="微軟正黑體" panose="020B0604030504040204" pitchFamily="34" charset="-120"/>
                <a:ea typeface="微軟正黑體" panose="020B0604030504040204" pitchFamily="34" charset="-120"/>
              </a:rPr>
              <a:t>      </a:t>
            </a:r>
            <a:r>
              <a:rPr lang="zh-TW" altLang="en-US" sz="2700" b="1" dirty="0" smtClean="0">
                <a:latin typeface="微軟正黑體" panose="020B0604030504040204" pitchFamily="34" charset="-120"/>
                <a:ea typeface="微軟正黑體" panose="020B0604030504040204" pitchFamily="34" charset="-120"/>
              </a:rPr>
              <a:t> </a:t>
            </a:r>
            <a:endParaRPr lang="zh-TW" altLang="en-US" sz="2100" b="1" dirty="0">
              <a:solidFill>
                <a:srgbClr val="002060"/>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2566953" y="415889"/>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操作頁面說明</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4" name="圖片 13">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sp>
        <p:nvSpPr>
          <p:cNvPr id="11" name="矩形 10"/>
          <p:cNvSpPr/>
          <p:nvPr/>
        </p:nvSpPr>
        <p:spPr bwMode="auto">
          <a:xfrm>
            <a:off x="2566953" y="849767"/>
            <a:ext cx="564887" cy="227008"/>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2" name="AutoShape 18"/>
          <p:cNvSpPr>
            <a:spLocks/>
          </p:cNvSpPr>
          <p:nvPr/>
        </p:nvSpPr>
        <p:spPr bwMode="auto">
          <a:xfrm>
            <a:off x="300003" y="1899142"/>
            <a:ext cx="2132856" cy="540060"/>
          </a:xfrm>
          <a:prstGeom prst="borderCallout1">
            <a:avLst>
              <a:gd name="adj1" fmla="val 65262"/>
              <a:gd name="adj2" fmla="val 99725"/>
              <a:gd name="adj3" fmla="val 95359"/>
              <a:gd name="adj4" fmla="val 111251"/>
            </a:avLst>
          </a:prstGeom>
          <a:noFill/>
          <a:ln w="19050">
            <a:solidFill>
              <a:srgbClr val="ED6E36"/>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marL="114300" indent="-114300">
              <a:spcAft>
                <a:spcPts val="0"/>
              </a:spcAft>
            </a:pPr>
            <a:r>
              <a:rPr lang="zh-TW" altLang="zh-TW" sz="1400" dirty="0" smtClean="0">
                <a:solidFill>
                  <a:srgbClr val="ED6E36"/>
                </a:solidFill>
                <a:latin typeface="微軟正黑體" panose="020B0604030504040204" pitchFamily="34" charset="-120"/>
                <a:ea typeface="微軟正黑體" panose="020B0604030504040204" pitchFamily="34" charset="-120"/>
                <a:cs typeface="Calibri Light" panose="020F0302020204030204" pitchFamily="34" charset="0"/>
              </a:rPr>
              <a:t>❷</a:t>
            </a:r>
            <a:r>
              <a:rPr lang="zh-TW" altLang="en-US" sz="1400" dirty="0" smtClean="0">
                <a:solidFill>
                  <a:srgbClr val="ED6E36"/>
                </a:solidFill>
                <a:latin typeface="微軟正黑體" panose="020B0604030504040204" pitchFamily="34" charset="-120"/>
                <a:ea typeface="微軟正黑體" panose="020B0604030504040204" pitchFamily="34" charset="-120"/>
                <a:cs typeface="Calibri Light" panose="020F0302020204030204" pitchFamily="34" charset="0"/>
              </a:rPr>
              <a:t> </a:t>
            </a:r>
            <a:r>
              <a:rPr lang="zh-TW" altLang="en-US" sz="1500" dirty="0" smtClean="0">
                <a:latin typeface="微軟正黑體" panose="020B0604030504040204" pitchFamily="34" charset="-120"/>
                <a:ea typeface="微軟正黑體" panose="020B0604030504040204" pitchFamily="34" charset="-120"/>
              </a:rPr>
              <a:t>符合</a:t>
            </a:r>
            <a:r>
              <a:rPr lang="zh-TW" altLang="en-US" sz="1500" dirty="0">
                <a:latin typeface="微軟正黑體" panose="020B0604030504040204" pitchFamily="34" charset="-120"/>
                <a:ea typeface="微軟正黑體" panose="020B0604030504040204" pitchFamily="34" charset="-120"/>
              </a:rPr>
              <a:t>自行退選課程，請點 </a:t>
            </a:r>
            <a:r>
              <a:rPr lang="en-US" altLang="zh-TW" sz="1500" dirty="0">
                <a:latin typeface="微軟正黑體" panose="020B0604030504040204" pitchFamily="34" charset="-120"/>
                <a:ea typeface="微軟正黑體" panose="020B0604030504040204" pitchFamily="34" charset="-120"/>
              </a:rPr>
              <a:t>【</a:t>
            </a:r>
            <a:r>
              <a:rPr lang="zh-TW" altLang="en-US" sz="1500" b="1" dirty="0">
                <a:solidFill>
                  <a:srgbClr val="D9534F"/>
                </a:solidFill>
                <a:latin typeface="微軟正黑體" panose="020B0604030504040204" pitchFamily="34" charset="-120"/>
                <a:ea typeface="微軟正黑體" panose="020B0604030504040204" pitchFamily="34" charset="-120"/>
              </a:rPr>
              <a:t>退選</a:t>
            </a:r>
            <a:r>
              <a:rPr lang="en-US" altLang="zh-TW" sz="1500" dirty="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鍵。</a:t>
            </a:r>
          </a:p>
        </p:txBody>
      </p:sp>
      <p:sp>
        <p:nvSpPr>
          <p:cNvPr id="15" name="矩形 14"/>
          <p:cNvSpPr/>
          <p:nvPr/>
        </p:nvSpPr>
        <p:spPr bwMode="auto">
          <a:xfrm>
            <a:off x="2627784" y="2439127"/>
            <a:ext cx="485364" cy="270030"/>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6" name="直線圖說文字 1 15"/>
          <p:cNvSpPr/>
          <p:nvPr/>
        </p:nvSpPr>
        <p:spPr>
          <a:xfrm>
            <a:off x="153692" y="1224455"/>
            <a:ext cx="2329484" cy="307777"/>
          </a:xfrm>
          <a:prstGeom prst="borderCallout1">
            <a:avLst>
              <a:gd name="adj1" fmla="val 55887"/>
              <a:gd name="adj2" fmla="val 100023"/>
              <a:gd name="adj3" fmla="val -42239"/>
              <a:gd name="adj4" fmla="val 112138"/>
            </a:avLst>
          </a:prstGeom>
          <a:ln w="19050">
            <a:solidFill>
              <a:srgbClr val="2A59B7"/>
            </a:solidFill>
          </a:ln>
        </p:spPr>
        <p:txBody>
          <a:bodyPr wrap="square">
            <a:spAutoFit/>
          </a:bodyPr>
          <a:lstStyle/>
          <a:p>
            <a:pPr>
              <a:defRPr/>
            </a:pPr>
            <a:r>
              <a:rPr lang="zh-TW" altLang="zh-TW" sz="1400" b="1" dirty="0" smtClean="0">
                <a:solidFill>
                  <a:srgbClr val="002060"/>
                </a:solidFill>
                <a:latin typeface="微軟正黑體" panose="020B0604030504040204" pitchFamily="34" charset="-120"/>
                <a:ea typeface="微軟正黑體" panose="020B0604030504040204" pitchFamily="34" charset="-120"/>
                <a:cs typeface="Calibri Light" panose="020F0302020204030204" pitchFamily="34" charset="0"/>
              </a:rPr>
              <a:t>❶</a:t>
            </a:r>
            <a:r>
              <a:rPr lang="zh-TW" altLang="en-US" sz="1400" b="1" dirty="0" smtClean="0">
                <a:solidFill>
                  <a:srgbClr val="002060"/>
                </a:solidFill>
                <a:latin typeface="微軟正黑體" panose="020B0604030504040204" pitchFamily="34" charset="-120"/>
                <a:ea typeface="微軟正黑體" panose="020B0604030504040204" pitchFamily="34" charset="-120"/>
                <a:cs typeface="Calibri Light" panose="020F0302020204030204" pitchFamily="34" charset="0"/>
              </a:rPr>
              <a:t> </a:t>
            </a:r>
            <a:r>
              <a:rPr lang="zh-TW" altLang="en-US" sz="1400" b="1" dirty="0" smtClean="0">
                <a:latin typeface="微軟正黑體" panose="020B0604030504040204" pitchFamily="34" charset="-120"/>
                <a:ea typeface="微軟正黑體" panose="020B0604030504040204" pitchFamily="34" charset="-120"/>
              </a:rPr>
              <a:t>選擇「</a:t>
            </a:r>
            <a:r>
              <a:rPr lang="zh-TW" altLang="en-US" sz="1400" b="1" dirty="0" smtClean="0">
                <a:solidFill>
                  <a:srgbClr val="2A59B7"/>
                </a:solidFill>
                <a:latin typeface="微軟正黑體" panose="020B0604030504040204" pitchFamily="34" charset="-120"/>
                <a:ea typeface="微軟正黑體" panose="020B0604030504040204" pitchFamily="34" charset="-120"/>
              </a:rPr>
              <a:t>編輯</a:t>
            </a:r>
            <a:r>
              <a:rPr lang="zh-TW" altLang="en-US" sz="1400" b="1" dirty="0">
                <a:solidFill>
                  <a:srgbClr val="2A59B7"/>
                </a:solidFill>
                <a:latin typeface="微軟正黑體" panose="020B0604030504040204" pitchFamily="34" charset="-120"/>
                <a:ea typeface="微軟正黑體" panose="020B0604030504040204" pitchFamily="34" charset="-120"/>
              </a:rPr>
              <a:t>選課</a:t>
            </a:r>
            <a:r>
              <a:rPr lang="en-US" altLang="zh-TW" sz="1400" b="1" dirty="0">
                <a:solidFill>
                  <a:srgbClr val="2A59B7"/>
                </a:solidFill>
                <a:latin typeface="微軟正黑體" panose="020B0604030504040204" pitchFamily="34" charset="-120"/>
                <a:ea typeface="微軟正黑體" panose="020B0604030504040204" pitchFamily="34" charset="-120"/>
              </a:rPr>
              <a:t>(</a:t>
            </a:r>
            <a:r>
              <a:rPr lang="zh-TW" altLang="en-US" sz="1400" b="1" dirty="0">
                <a:solidFill>
                  <a:srgbClr val="2A59B7"/>
                </a:solidFill>
                <a:latin typeface="微軟正黑體" panose="020B0604030504040204" pitchFamily="34" charset="-120"/>
                <a:ea typeface="微軟正黑體" panose="020B0604030504040204" pitchFamily="34" charset="-120"/>
              </a:rPr>
              <a:t>退選</a:t>
            </a:r>
            <a:r>
              <a:rPr lang="en-US" altLang="zh-TW" sz="1400" b="1" dirty="0" smtClean="0">
                <a:solidFill>
                  <a:srgbClr val="2A59B7"/>
                </a:solidFill>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35931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0">
            <a:hlinkClick r:id="rId2" action="ppaction://hlinksldjump"/>
          </p:cNvPr>
          <p:cNvSpPr txBox="1"/>
          <p:nvPr/>
        </p:nvSpPr>
        <p:spPr>
          <a:xfrm>
            <a:off x="2821189" y="897342"/>
            <a:ext cx="1524776" cy="400110"/>
          </a:xfrm>
          <a:prstGeom prst="rect">
            <a:avLst/>
          </a:prstGeom>
          <a:noFill/>
        </p:spPr>
        <p:txBody>
          <a:bodyPr wrap="none" rtlCol="0">
            <a:spAutoFit/>
          </a:bodyPr>
          <a:lstStyle/>
          <a:p>
            <a:r>
              <a:rPr lang="zh-TW" altLang="en-US" sz="2000" b="1" spc="600" dirty="0">
                <a:solidFill>
                  <a:srgbClr val="394454"/>
                </a:solidFill>
                <a:latin typeface="微軟正黑體" panose="020B0604030504040204" pitchFamily="34" charset="-120"/>
                <a:ea typeface="微軟正黑體" panose="020B0604030504040204" pitchFamily="34" charset="-120"/>
                <a:cs typeface="SimHei" charset="-122"/>
              </a:rPr>
              <a:t>選課系統</a:t>
            </a:r>
            <a:endParaRPr kumimoji="1" lang="zh-CN" altLang="en-US" sz="2000" b="1" spc="600" dirty="0">
              <a:solidFill>
                <a:srgbClr val="394454"/>
              </a:solidFill>
              <a:latin typeface="微軟正黑體" panose="020B0604030504040204" pitchFamily="34" charset="-120"/>
              <a:ea typeface="微軟正黑體" panose="020B0604030504040204" pitchFamily="34" charset="-120"/>
              <a:cs typeface="SimHei" charset="-122"/>
            </a:endParaRPr>
          </a:p>
        </p:txBody>
      </p:sp>
      <p:grpSp>
        <p:nvGrpSpPr>
          <p:cNvPr id="36" name="群組 35"/>
          <p:cNvGrpSpPr/>
          <p:nvPr/>
        </p:nvGrpSpPr>
        <p:grpSpPr>
          <a:xfrm>
            <a:off x="434" y="97433"/>
            <a:ext cx="2066478" cy="2218500"/>
            <a:chOff x="434" y="97433"/>
            <a:chExt cx="2066478" cy="2218500"/>
          </a:xfrm>
        </p:grpSpPr>
        <p:grpSp>
          <p:nvGrpSpPr>
            <p:cNvPr id="34" name="群組 33"/>
            <p:cNvGrpSpPr/>
            <p:nvPr/>
          </p:nvGrpSpPr>
          <p:grpSpPr>
            <a:xfrm>
              <a:off x="434" y="97433"/>
              <a:ext cx="2066478" cy="2218500"/>
              <a:chOff x="1471927" y="1366010"/>
              <a:chExt cx="3156382" cy="3388586"/>
            </a:xfrm>
          </p:grpSpPr>
          <p:sp>
            <p:nvSpPr>
              <p:cNvPr id="4" name="六边形 30"/>
              <p:cNvSpPr/>
              <p:nvPr/>
            </p:nvSpPr>
            <p:spPr>
              <a:xfrm rot="5400000">
                <a:off x="1485336" y="1840510"/>
                <a:ext cx="2591882" cy="2266595"/>
              </a:xfrm>
              <a:prstGeom prst="hexagon">
                <a:avLst>
                  <a:gd name="adj" fmla="val 29486"/>
                  <a:gd name="vf" fmla="val 115470"/>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六边形 25"/>
              <p:cNvSpPr/>
              <p:nvPr/>
            </p:nvSpPr>
            <p:spPr>
              <a:xfrm rot="16200000">
                <a:off x="1321312" y="1792212"/>
                <a:ext cx="2183899" cy="1882669"/>
              </a:xfrm>
              <a:prstGeom prst="hexagon">
                <a:avLst>
                  <a:gd name="adj" fmla="val 27077"/>
                  <a:gd name="vf" fmla="val 115470"/>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六边形 26"/>
              <p:cNvSpPr/>
              <p:nvPr/>
            </p:nvSpPr>
            <p:spPr>
              <a:xfrm rot="5400000">
                <a:off x="4047614" y="1409024"/>
                <a:ext cx="623710" cy="537681"/>
              </a:xfrm>
              <a:prstGeom prst="hexagon">
                <a:avLst>
                  <a:gd name="adj" fmla="val 29486"/>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六边形 27"/>
              <p:cNvSpPr/>
              <p:nvPr/>
            </p:nvSpPr>
            <p:spPr>
              <a:xfrm rot="9000000">
                <a:off x="1694298" y="4485756"/>
                <a:ext cx="311854" cy="268840"/>
              </a:xfrm>
              <a:prstGeom prst="hexagon">
                <a:avLst>
                  <a:gd name="adj" fmla="val 29486"/>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2"/>
              <p:cNvSpPr txBox="1"/>
              <p:nvPr/>
            </p:nvSpPr>
            <p:spPr>
              <a:xfrm>
                <a:off x="1577028" y="2286947"/>
                <a:ext cx="1790451" cy="893198"/>
              </a:xfrm>
              <a:prstGeom prst="rect">
                <a:avLst/>
              </a:prstGeom>
              <a:noFill/>
            </p:spPr>
            <p:txBody>
              <a:bodyPr wrap="squar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cs typeface="SimHei" charset="-122"/>
                  </a:rPr>
                  <a:t>目錄</a:t>
                </a:r>
                <a:endParaRPr kumimoji="1" lang="zh-CN" altLang="en-US" sz="3200" b="1" dirty="0">
                  <a:solidFill>
                    <a:schemeClr val="bg1"/>
                  </a:solidFill>
                  <a:latin typeface="微軟正黑體" panose="020B0604030504040204" pitchFamily="34" charset="-120"/>
                  <a:ea typeface="微軟正黑體" panose="020B0604030504040204" pitchFamily="34" charset="-120"/>
                  <a:cs typeface="SimHei" charset="-122"/>
                </a:endParaRPr>
              </a:p>
            </p:txBody>
          </p:sp>
        </p:grpSp>
        <p:sp>
          <p:nvSpPr>
            <p:cNvPr id="35" name="文字方塊 34"/>
            <p:cNvSpPr txBox="1"/>
            <p:nvPr/>
          </p:nvSpPr>
          <p:spPr>
            <a:xfrm rot="19787298">
              <a:off x="654957" y="1509048"/>
              <a:ext cx="1031051" cy="276999"/>
            </a:xfrm>
            <a:prstGeom prst="rect">
              <a:avLst/>
            </a:prstGeom>
            <a:noFill/>
          </p:spPr>
          <p:txBody>
            <a:bodyPr wrap="none" rtlCol="0">
              <a:spAutoFit/>
            </a:bodyPr>
            <a:lstStyle/>
            <a:p>
              <a:r>
                <a:rPr lang="en-US" altLang="zh-TW" sz="1200" b="1" dirty="0" smtClean="0"/>
                <a:t>CONTENTS</a:t>
              </a:r>
              <a:endParaRPr lang="zh-TW" altLang="en-US" sz="1200" b="1" dirty="0"/>
            </a:p>
          </p:txBody>
        </p:sp>
      </p:grpSp>
      <p:sp>
        <p:nvSpPr>
          <p:cNvPr id="37" name="文本框 10">
            <a:hlinkClick r:id="rId3" action="ppaction://hlinksldjump"/>
          </p:cNvPr>
          <p:cNvSpPr txBox="1"/>
          <p:nvPr/>
        </p:nvSpPr>
        <p:spPr>
          <a:xfrm>
            <a:off x="2821189" y="1635867"/>
            <a:ext cx="2185214" cy="400110"/>
          </a:xfrm>
          <a:prstGeom prst="rect">
            <a:avLst/>
          </a:prstGeom>
          <a:noFill/>
        </p:spPr>
        <p:txBody>
          <a:bodyPr wrap="none" rtlCol="0">
            <a:spAutoFit/>
          </a:bodyPr>
          <a:lstStyle/>
          <a:p>
            <a:r>
              <a:rPr kumimoji="1" lang="zh-TW" altLang="en-US" sz="2000" b="1" spc="600" dirty="0" smtClean="0">
                <a:solidFill>
                  <a:srgbClr val="394454"/>
                </a:solidFill>
                <a:latin typeface="微軟正黑體" panose="020B0604030504040204" pitchFamily="34" charset="-120"/>
                <a:ea typeface="微軟正黑體" panose="020B0604030504040204" pitchFamily="34" charset="-120"/>
                <a:cs typeface="SimHei" charset="-122"/>
              </a:rPr>
              <a:t>其他選課方式</a:t>
            </a:r>
            <a:endParaRPr kumimoji="1" lang="zh-CN" altLang="en-US" sz="2000" b="1" spc="600" dirty="0">
              <a:solidFill>
                <a:srgbClr val="394454"/>
              </a:solidFill>
              <a:latin typeface="微軟正黑體" panose="020B0604030504040204" pitchFamily="34" charset="-120"/>
              <a:ea typeface="微軟正黑體" panose="020B0604030504040204" pitchFamily="34" charset="-120"/>
              <a:cs typeface="SimHei" charset="-122"/>
            </a:endParaRPr>
          </a:p>
        </p:txBody>
      </p:sp>
      <p:sp>
        <p:nvSpPr>
          <p:cNvPr id="38" name="文本框 10">
            <a:hlinkClick r:id="rId4" action="ppaction://hlinksldjump"/>
          </p:cNvPr>
          <p:cNvSpPr txBox="1"/>
          <p:nvPr/>
        </p:nvSpPr>
        <p:spPr>
          <a:xfrm>
            <a:off x="2821189" y="2374392"/>
            <a:ext cx="851515" cy="400110"/>
          </a:xfrm>
          <a:prstGeom prst="rect">
            <a:avLst/>
          </a:prstGeom>
          <a:noFill/>
        </p:spPr>
        <p:txBody>
          <a:bodyPr wrap="none" rtlCol="0">
            <a:spAutoFit/>
          </a:bodyPr>
          <a:lstStyle/>
          <a:p>
            <a:r>
              <a:rPr lang="zh-TW" altLang="en-US" sz="2000" b="1" spc="600" dirty="0" smtClean="0">
                <a:solidFill>
                  <a:srgbClr val="394454"/>
                </a:solidFill>
                <a:latin typeface="微軟正黑體" panose="020B0604030504040204" pitchFamily="34" charset="-120"/>
                <a:ea typeface="微軟正黑體" panose="020B0604030504040204" pitchFamily="34" charset="-120"/>
                <a:cs typeface="SimHei" charset="-122"/>
              </a:rPr>
              <a:t>退選</a:t>
            </a:r>
            <a:endParaRPr kumimoji="1" lang="zh-CN" altLang="en-US" sz="2000" b="1" spc="600" dirty="0">
              <a:solidFill>
                <a:srgbClr val="394454"/>
              </a:solidFill>
              <a:latin typeface="微軟正黑體" panose="020B0604030504040204" pitchFamily="34" charset="-120"/>
              <a:ea typeface="微軟正黑體" panose="020B0604030504040204" pitchFamily="34" charset="-120"/>
              <a:cs typeface="SimHei" charset="-122"/>
            </a:endParaRPr>
          </a:p>
        </p:txBody>
      </p:sp>
      <p:sp>
        <p:nvSpPr>
          <p:cNvPr id="39" name="文字方塊 38"/>
          <p:cNvSpPr txBox="1"/>
          <p:nvPr/>
        </p:nvSpPr>
        <p:spPr>
          <a:xfrm>
            <a:off x="2821189" y="1312771"/>
            <a:ext cx="5929828" cy="307777"/>
          </a:xfrm>
          <a:prstGeom prst="rect">
            <a:avLst/>
          </a:prstGeom>
          <a:noFill/>
        </p:spPr>
        <p:txBody>
          <a:bodyPr wrap="none" rtlCol="0">
            <a:spAutoFit/>
          </a:bodyPr>
          <a:lstStyle/>
          <a:p>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路徑介紹｜選課注意事項｜特點｜選課登記｜處理警告訊息｜完成選課</a:t>
            </a:r>
            <a:endParaRPr lang="zh-TW" altLang="en-US" sz="1400" b="1"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2821189" y="2051296"/>
            <a:ext cx="4134465" cy="307777"/>
          </a:xfrm>
          <a:prstGeom prst="rect">
            <a:avLst/>
          </a:prstGeom>
          <a:noFill/>
        </p:spPr>
        <p:txBody>
          <a:bodyPr wrap="none" rtlCol="0">
            <a:spAutoFit/>
          </a:bodyPr>
          <a:lstStyle/>
          <a:p>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授權碼選課｜授權碼選課異常處理｜能力分班選課</a:t>
            </a:r>
            <a:endParaRPr lang="zh-TW" altLang="en-US" sz="1400" b="1"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45" name="文本框 10">
            <a:hlinkClick r:id="rId5" action="ppaction://hlinksldjump"/>
          </p:cNvPr>
          <p:cNvSpPr txBox="1"/>
          <p:nvPr/>
        </p:nvSpPr>
        <p:spPr>
          <a:xfrm>
            <a:off x="2821189" y="3112917"/>
            <a:ext cx="1518364" cy="400110"/>
          </a:xfrm>
          <a:prstGeom prst="rect">
            <a:avLst/>
          </a:prstGeom>
          <a:noFill/>
        </p:spPr>
        <p:txBody>
          <a:bodyPr wrap="none" rtlCol="0">
            <a:spAutoFit/>
          </a:bodyPr>
          <a:lstStyle/>
          <a:p>
            <a:r>
              <a:rPr kumimoji="1" lang="zh-TW" altLang="en-US" sz="2000" b="1" spc="600" dirty="0" smtClean="0">
                <a:solidFill>
                  <a:srgbClr val="394454"/>
                </a:solidFill>
                <a:latin typeface="微軟正黑體" panose="020B0604030504040204" pitchFamily="34" charset="-120"/>
                <a:ea typeface="微軟正黑體" panose="020B0604030504040204" pitchFamily="34" charset="-120"/>
                <a:cs typeface="SimHei" charset="-122"/>
              </a:rPr>
              <a:t>畢業學分</a:t>
            </a:r>
            <a:endParaRPr kumimoji="1" lang="zh-CN" altLang="en-US" sz="2000" b="1" spc="600" dirty="0">
              <a:solidFill>
                <a:srgbClr val="394454"/>
              </a:solidFill>
              <a:latin typeface="微軟正黑體" panose="020B0604030504040204" pitchFamily="34" charset="-120"/>
              <a:ea typeface="微軟正黑體" panose="020B0604030504040204" pitchFamily="34" charset="-120"/>
              <a:cs typeface="SimHei" charset="-122"/>
            </a:endParaRPr>
          </a:p>
        </p:txBody>
      </p:sp>
      <p:sp>
        <p:nvSpPr>
          <p:cNvPr id="51" name="文字方塊 50"/>
          <p:cNvSpPr txBox="1"/>
          <p:nvPr/>
        </p:nvSpPr>
        <p:spPr>
          <a:xfrm>
            <a:off x="2821189" y="2789821"/>
            <a:ext cx="4134465" cy="307777"/>
          </a:xfrm>
          <a:prstGeom prst="rect">
            <a:avLst/>
          </a:prstGeom>
          <a:noFill/>
        </p:spPr>
        <p:txBody>
          <a:bodyPr wrap="none" rtlCol="0">
            <a:spAutoFit/>
          </a:bodyPr>
          <a:lstStyle/>
          <a:p>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操作頁面說明｜退選異常處理｜選課系統</a:t>
            </a:r>
            <a:r>
              <a:rPr lang="zh-TW" altLang="en-US" sz="1400" b="1" dirty="0">
                <a:solidFill>
                  <a:schemeClr val="bg1">
                    <a:lumMod val="65000"/>
                  </a:schemeClr>
                </a:solidFill>
                <a:latin typeface="微軟正黑體" panose="020B0604030504040204" pitchFamily="34" charset="-120"/>
                <a:ea typeface="微軟正黑體" panose="020B0604030504040204" pitchFamily="34" charset="-120"/>
              </a:rPr>
              <a:t>相關</a:t>
            </a:r>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查詢</a:t>
            </a:r>
            <a:endParaRPr lang="zh-TW" altLang="en-US" sz="1400" b="1"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2821189" y="3528346"/>
            <a:ext cx="4314001" cy="307777"/>
          </a:xfrm>
          <a:prstGeom prst="rect">
            <a:avLst/>
          </a:prstGeom>
          <a:noFill/>
        </p:spPr>
        <p:txBody>
          <a:bodyPr wrap="none" rtlCol="0">
            <a:spAutoFit/>
          </a:bodyPr>
          <a:lstStyle/>
          <a:p>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應修未修畢業</a:t>
            </a:r>
            <a:r>
              <a:rPr lang="zh-TW" altLang="en-US" sz="1400" b="1" dirty="0">
                <a:solidFill>
                  <a:schemeClr val="bg1">
                    <a:lumMod val="65000"/>
                  </a:schemeClr>
                </a:solidFill>
                <a:latin typeface="微軟正黑體" panose="020B0604030504040204" pitchFamily="34" charset="-120"/>
                <a:ea typeface="微軟正黑體" panose="020B0604030504040204" pitchFamily="34" charset="-120"/>
              </a:rPr>
              <a:t>學分｜各學制每學期修習學分數上</a:t>
            </a:r>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下限</a:t>
            </a:r>
            <a:endParaRPr lang="zh-TW" altLang="en-US" sz="1400" b="1" dirty="0">
              <a:solidFill>
                <a:schemeClr val="bg1">
                  <a:lumMod val="65000"/>
                </a:schemeClr>
              </a:solidFill>
              <a:latin typeface="微軟正黑體" panose="020B0604030504040204" pitchFamily="34" charset="-120"/>
              <a:ea typeface="微軟正黑體" panose="020B0604030504040204" pitchFamily="34" charset="-120"/>
            </a:endParaRPr>
          </a:p>
        </p:txBody>
      </p:sp>
      <p:sp>
        <p:nvSpPr>
          <p:cNvPr id="53" name="文本框 10">
            <a:hlinkClick r:id="rId6" action="ppaction://hlinksldjump"/>
          </p:cNvPr>
          <p:cNvSpPr txBox="1"/>
          <p:nvPr/>
        </p:nvSpPr>
        <p:spPr>
          <a:xfrm>
            <a:off x="2821189" y="3851442"/>
            <a:ext cx="2185214" cy="400110"/>
          </a:xfrm>
          <a:prstGeom prst="rect">
            <a:avLst/>
          </a:prstGeom>
          <a:noFill/>
        </p:spPr>
        <p:txBody>
          <a:bodyPr wrap="none" rtlCol="0">
            <a:spAutoFit/>
          </a:bodyPr>
          <a:lstStyle/>
          <a:p>
            <a:r>
              <a:rPr lang="zh-TW" altLang="en-US" sz="2000" b="1" spc="600" dirty="0">
                <a:solidFill>
                  <a:srgbClr val="394454"/>
                </a:solidFill>
                <a:latin typeface="微軟正黑體" panose="020B0604030504040204" pitchFamily="34" charset="-120"/>
                <a:ea typeface="微軟正黑體" panose="020B0604030504040204" pitchFamily="34" charset="-120"/>
                <a:cs typeface="SimHei" charset="-122"/>
              </a:rPr>
              <a:t>課程相關資訊</a:t>
            </a:r>
            <a:endParaRPr kumimoji="1" lang="zh-CN" altLang="en-US" sz="2000" b="1" spc="600" dirty="0">
              <a:solidFill>
                <a:srgbClr val="394454"/>
              </a:solidFill>
              <a:latin typeface="微軟正黑體" panose="020B0604030504040204" pitchFamily="34" charset="-120"/>
              <a:ea typeface="微軟正黑體" panose="020B0604030504040204" pitchFamily="34" charset="-120"/>
              <a:cs typeface="SimHei" charset="-122"/>
            </a:endParaRPr>
          </a:p>
        </p:txBody>
      </p:sp>
      <p:sp>
        <p:nvSpPr>
          <p:cNvPr id="54" name="文字方塊 53"/>
          <p:cNvSpPr txBox="1"/>
          <p:nvPr/>
        </p:nvSpPr>
        <p:spPr>
          <a:xfrm>
            <a:off x="2821189" y="4266867"/>
            <a:ext cx="4314001" cy="307777"/>
          </a:xfrm>
          <a:prstGeom prst="rect">
            <a:avLst/>
          </a:prstGeom>
          <a:noFill/>
        </p:spPr>
        <p:txBody>
          <a:bodyPr wrap="none" rtlCol="0">
            <a:spAutoFit/>
          </a:bodyPr>
          <a:lstStyle/>
          <a:p>
            <a:r>
              <a:rPr lang="zh-TW" altLang="en-US" sz="1400" b="1" dirty="0">
                <a:solidFill>
                  <a:schemeClr val="bg1">
                    <a:lumMod val="65000"/>
                  </a:schemeClr>
                </a:solidFill>
                <a:latin typeface="微軟正黑體" panose="020B0604030504040204" pitchFamily="34" charset="-120"/>
                <a:ea typeface="微軟正黑體" panose="020B0604030504040204" pitchFamily="34" charset="-120"/>
              </a:rPr>
              <a:t>選課連絡電話｜校</a:t>
            </a:r>
            <a:r>
              <a:rPr lang="zh-TW" altLang="en-US" sz="1400" b="1" dirty="0" smtClean="0">
                <a:solidFill>
                  <a:schemeClr val="bg1">
                    <a:lumMod val="65000"/>
                  </a:schemeClr>
                </a:solidFill>
                <a:latin typeface="微軟正黑體" panose="020B0604030504040204" pitchFamily="34" charset="-120"/>
                <a:ea typeface="微軟正黑體" panose="020B0604030504040204" pitchFamily="34" charset="-120"/>
              </a:rPr>
              <a:t>內課程查詢｜選課專區｜選課訊息</a:t>
            </a:r>
            <a:endParaRPr lang="zh-TW" altLang="en-US" sz="1400" b="1" dirty="0">
              <a:solidFill>
                <a:schemeClr val="bg1">
                  <a:lumMod val="65000"/>
                </a:schemeClr>
              </a:solidFill>
              <a:latin typeface="微軟正黑體" panose="020B0604030504040204" pitchFamily="34" charset="-120"/>
              <a:ea typeface="微軟正黑體" panose="020B0604030504040204" pitchFamily="34" charset="-120"/>
            </a:endParaRPr>
          </a:p>
        </p:txBody>
      </p:sp>
      <p:grpSp>
        <p:nvGrpSpPr>
          <p:cNvPr id="11" name="组 11"/>
          <p:cNvGrpSpPr/>
          <p:nvPr/>
        </p:nvGrpSpPr>
        <p:grpSpPr>
          <a:xfrm>
            <a:off x="1838862" y="1037616"/>
            <a:ext cx="784834" cy="388749"/>
            <a:chOff x="7073508" y="1699134"/>
            <a:chExt cx="1101234" cy="545471"/>
          </a:xfrm>
        </p:grpSpPr>
        <p:sp>
          <p:nvSpPr>
            <p:cNvPr id="12" name="五边形 9"/>
            <p:cNvSpPr/>
            <p:nvPr/>
          </p:nvSpPr>
          <p:spPr>
            <a:xfrm>
              <a:off x="7073508" y="1699134"/>
              <a:ext cx="1101234" cy="545471"/>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14" name="矩形 13"/>
            <p:cNvSpPr/>
            <p:nvPr/>
          </p:nvSpPr>
          <p:spPr>
            <a:xfrm>
              <a:off x="7141835" y="1700209"/>
              <a:ext cx="751115" cy="544396"/>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grpSp>
      <p:sp>
        <p:nvSpPr>
          <p:cNvPr id="16" name="文本框 8"/>
          <p:cNvSpPr txBox="1"/>
          <p:nvPr/>
        </p:nvSpPr>
        <p:spPr>
          <a:xfrm>
            <a:off x="1841705" y="1037616"/>
            <a:ext cx="595035" cy="461665"/>
          </a:xfrm>
          <a:prstGeom prst="rect">
            <a:avLst/>
          </a:prstGeom>
          <a:noFill/>
        </p:spPr>
        <p:txBody>
          <a:bodyPr wrap="none" rtlCol="0">
            <a:spAutoFit/>
          </a:bodyPr>
          <a:lstStyle/>
          <a:p>
            <a:r>
              <a:rPr kumimoji="1" lang="en-US" altLang="zh-CN" sz="2400" dirty="0" smtClean="0">
                <a:solidFill>
                  <a:schemeClr val="bg1"/>
                </a:solidFill>
                <a:latin typeface="Arial Black" panose="020B0A04020102020204" pitchFamily="34" charset="0"/>
                <a:ea typeface="Arial" charset="0"/>
                <a:cs typeface="Arial" charset="0"/>
              </a:rPr>
              <a:t>01</a:t>
            </a:r>
            <a:endParaRPr kumimoji="1" lang="zh-CN" altLang="en-US" sz="2400" dirty="0">
              <a:solidFill>
                <a:schemeClr val="bg1"/>
              </a:solidFill>
              <a:latin typeface="Arial Black" panose="020B0A04020102020204" pitchFamily="34" charset="0"/>
              <a:ea typeface="Arial" charset="0"/>
              <a:cs typeface="Arial" charset="0"/>
            </a:endParaRPr>
          </a:p>
        </p:txBody>
      </p:sp>
      <p:grpSp>
        <p:nvGrpSpPr>
          <p:cNvPr id="18" name="组 39"/>
          <p:cNvGrpSpPr/>
          <p:nvPr/>
        </p:nvGrpSpPr>
        <p:grpSpPr>
          <a:xfrm>
            <a:off x="1838862" y="1786702"/>
            <a:ext cx="784834" cy="388749"/>
            <a:chOff x="7073508" y="1699134"/>
            <a:chExt cx="1101234" cy="545471"/>
          </a:xfrm>
        </p:grpSpPr>
        <p:sp>
          <p:nvSpPr>
            <p:cNvPr id="19" name="五边形 40"/>
            <p:cNvSpPr/>
            <p:nvPr/>
          </p:nvSpPr>
          <p:spPr>
            <a:xfrm>
              <a:off x="7073508" y="1699134"/>
              <a:ext cx="1101234" cy="545471"/>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21" name="矩形 20"/>
            <p:cNvSpPr/>
            <p:nvPr/>
          </p:nvSpPr>
          <p:spPr>
            <a:xfrm>
              <a:off x="7141835" y="1700209"/>
              <a:ext cx="751115" cy="544396"/>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grpSp>
      <p:sp>
        <p:nvSpPr>
          <p:cNvPr id="23" name="文本框 44"/>
          <p:cNvSpPr txBox="1"/>
          <p:nvPr/>
        </p:nvSpPr>
        <p:spPr>
          <a:xfrm>
            <a:off x="1841705" y="1786702"/>
            <a:ext cx="595035" cy="461665"/>
          </a:xfrm>
          <a:prstGeom prst="rect">
            <a:avLst/>
          </a:prstGeom>
          <a:noFill/>
        </p:spPr>
        <p:txBody>
          <a:bodyPr wrap="none" rtlCol="0">
            <a:spAutoFit/>
          </a:bodyPr>
          <a:lstStyle/>
          <a:p>
            <a:r>
              <a:rPr kumimoji="1" lang="en-US" altLang="zh-CN" sz="2400" dirty="0">
                <a:solidFill>
                  <a:schemeClr val="bg1"/>
                </a:solidFill>
                <a:latin typeface="Arial Black" panose="020B0A04020102020204" pitchFamily="34" charset="0"/>
                <a:ea typeface="Arial" charset="0"/>
                <a:cs typeface="Arial" charset="0"/>
              </a:rPr>
              <a:t>02</a:t>
            </a:r>
            <a:endParaRPr kumimoji="1" lang="zh-CN" altLang="en-US" sz="2400" dirty="0">
              <a:solidFill>
                <a:schemeClr val="bg1"/>
              </a:solidFill>
              <a:latin typeface="Arial Black" panose="020B0A04020102020204" pitchFamily="34" charset="0"/>
              <a:ea typeface="Arial" charset="0"/>
              <a:cs typeface="Arial" charset="0"/>
            </a:endParaRPr>
          </a:p>
        </p:txBody>
      </p:sp>
      <p:sp>
        <p:nvSpPr>
          <p:cNvPr id="68" name="五边形 9"/>
          <p:cNvSpPr/>
          <p:nvPr/>
        </p:nvSpPr>
        <p:spPr>
          <a:xfrm>
            <a:off x="1838862" y="2535788"/>
            <a:ext cx="784834" cy="388749"/>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69" name="矩形 68"/>
          <p:cNvSpPr/>
          <p:nvPr/>
        </p:nvSpPr>
        <p:spPr>
          <a:xfrm>
            <a:off x="1887558" y="2536554"/>
            <a:ext cx="535309" cy="387983"/>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67" name="文本框 8"/>
          <p:cNvSpPr txBox="1"/>
          <p:nvPr/>
        </p:nvSpPr>
        <p:spPr>
          <a:xfrm>
            <a:off x="1841705" y="2535788"/>
            <a:ext cx="595035" cy="461665"/>
          </a:xfrm>
          <a:prstGeom prst="rect">
            <a:avLst/>
          </a:prstGeom>
          <a:noFill/>
        </p:spPr>
        <p:txBody>
          <a:bodyPr wrap="none" rtlCol="0">
            <a:spAutoFit/>
          </a:bodyPr>
          <a:lstStyle/>
          <a:p>
            <a:r>
              <a:rPr kumimoji="1" lang="en-US" altLang="zh-TW" sz="2400" dirty="0" smtClean="0">
                <a:solidFill>
                  <a:schemeClr val="bg1"/>
                </a:solidFill>
                <a:latin typeface="Arial Black" panose="020B0A04020102020204" pitchFamily="34" charset="0"/>
                <a:ea typeface="Arial" charset="0"/>
                <a:cs typeface="Arial" charset="0"/>
              </a:rPr>
              <a:t>03</a:t>
            </a:r>
            <a:endParaRPr kumimoji="1" lang="zh-CN" altLang="en-US" sz="2400" dirty="0">
              <a:solidFill>
                <a:schemeClr val="bg1"/>
              </a:solidFill>
              <a:latin typeface="Arial Black" panose="020B0A04020102020204" pitchFamily="34" charset="0"/>
              <a:ea typeface="Arial" charset="0"/>
              <a:cs typeface="Arial" charset="0"/>
            </a:endParaRPr>
          </a:p>
        </p:txBody>
      </p:sp>
      <p:sp>
        <p:nvSpPr>
          <p:cNvPr id="73" name="五边形 40"/>
          <p:cNvSpPr/>
          <p:nvPr/>
        </p:nvSpPr>
        <p:spPr>
          <a:xfrm>
            <a:off x="1838862" y="3284874"/>
            <a:ext cx="784834" cy="388749"/>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74" name="矩形 73"/>
          <p:cNvSpPr/>
          <p:nvPr/>
        </p:nvSpPr>
        <p:spPr>
          <a:xfrm>
            <a:off x="1887558" y="3285640"/>
            <a:ext cx="535309" cy="387983"/>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72" name="文本框 44"/>
          <p:cNvSpPr txBox="1"/>
          <p:nvPr/>
        </p:nvSpPr>
        <p:spPr>
          <a:xfrm>
            <a:off x="1841705" y="3284874"/>
            <a:ext cx="595035" cy="461665"/>
          </a:xfrm>
          <a:prstGeom prst="rect">
            <a:avLst/>
          </a:prstGeom>
          <a:noFill/>
        </p:spPr>
        <p:txBody>
          <a:bodyPr wrap="none" rtlCol="0">
            <a:spAutoFit/>
          </a:bodyPr>
          <a:lstStyle/>
          <a:p>
            <a:r>
              <a:rPr kumimoji="1" lang="en-US" altLang="zh-TW" sz="2400" dirty="0" smtClean="0">
                <a:solidFill>
                  <a:schemeClr val="bg1"/>
                </a:solidFill>
                <a:latin typeface="Arial Black" panose="020B0A04020102020204" pitchFamily="34" charset="0"/>
                <a:ea typeface="Arial" charset="0"/>
                <a:cs typeface="Arial" charset="0"/>
              </a:rPr>
              <a:t>04</a:t>
            </a:r>
            <a:endParaRPr kumimoji="1" lang="zh-CN" altLang="en-US" sz="2400" dirty="0">
              <a:solidFill>
                <a:schemeClr val="bg1"/>
              </a:solidFill>
              <a:latin typeface="Arial Black" panose="020B0A04020102020204" pitchFamily="34" charset="0"/>
              <a:ea typeface="Arial" charset="0"/>
              <a:cs typeface="Arial" charset="0"/>
            </a:endParaRPr>
          </a:p>
        </p:txBody>
      </p:sp>
      <p:grpSp>
        <p:nvGrpSpPr>
          <p:cNvPr id="76" name="组 39"/>
          <p:cNvGrpSpPr/>
          <p:nvPr/>
        </p:nvGrpSpPr>
        <p:grpSpPr>
          <a:xfrm>
            <a:off x="1838862" y="4033960"/>
            <a:ext cx="784834" cy="388749"/>
            <a:chOff x="7073508" y="1699134"/>
            <a:chExt cx="1101234" cy="545471"/>
          </a:xfrm>
        </p:grpSpPr>
        <p:sp>
          <p:nvSpPr>
            <p:cNvPr id="78" name="五边形 40"/>
            <p:cNvSpPr/>
            <p:nvPr/>
          </p:nvSpPr>
          <p:spPr>
            <a:xfrm>
              <a:off x="7073508" y="1699134"/>
              <a:ext cx="1101234" cy="545471"/>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sp>
          <p:nvSpPr>
            <p:cNvPr id="79" name="矩形 78"/>
            <p:cNvSpPr/>
            <p:nvPr/>
          </p:nvSpPr>
          <p:spPr>
            <a:xfrm>
              <a:off x="7141835" y="1700209"/>
              <a:ext cx="751115" cy="544396"/>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latin typeface="Arial Black" panose="020B0A04020102020204" pitchFamily="34" charset="0"/>
              </a:endParaRPr>
            </a:p>
          </p:txBody>
        </p:sp>
      </p:grpSp>
      <p:sp>
        <p:nvSpPr>
          <p:cNvPr id="77" name="文本框 44"/>
          <p:cNvSpPr txBox="1"/>
          <p:nvPr/>
        </p:nvSpPr>
        <p:spPr>
          <a:xfrm>
            <a:off x="1841705" y="4033960"/>
            <a:ext cx="595035" cy="461665"/>
          </a:xfrm>
          <a:prstGeom prst="rect">
            <a:avLst/>
          </a:prstGeom>
          <a:noFill/>
        </p:spPr>
        <p:txBody>
          <a:bodyPr wrap="none" rtlCol="0">
            <a:spAutoFit/>
          </a:bodyPr>
          <a:lstStyle/>
          <a:p>
            <a:r>
              <a:rPr kumimoji="1" lang="en-US" altLang="zh-TW" sz="2400" dirty="0" smtClean="0">
                <a:solidFill>
                  <a:schemeClr val="bg1"/>
                </a:solidFill>
                <a:latin typeface="Arial Black" panose="020B0A04020102020204" pitchFamily="34" charset="0"/>
                <a:ea typeface="Arial" charset="0"/>
                <a:cs typeface="Arial" charset="0"/>
              </a:rPr>
              <a:t>05</a:t>
            </a:r>
            <a:endParaRPr kumimoji="1" lang="zh-CN" altLang="en-US" sz="2400" dirty="0">
              <a:solidFill>
                <a:schemeClr val="bg1"/>
              </a:solidFill>
              <a:latin typeface="Arial Black" panose="020B0A04020102020204" pitchFamily="34" charset="0"/>
              <a:ea typeface="Arial" charset="0"/>
              <a:cs typeface="Arial" charset="0"/>
            </a:endParaRPr>
          </a:p>
        </p:txBody>
      </p:sp>
      <p:sp>
        <p:nvSpPr>
          <p:cNvPr id="2" name="矩形 1">
            <a:hlinkClick r:id="rId2" action="ppaction://hlinksldjump"/>
          </p:cNvPr>
          <p:cNvSpPr/>
          <p:nvPr/>
        </p:nvSpPr>
        <p:spPr bwMode="auto">
          <a:xfrm>
            <a:off x="2887896" y="1310211"/>
            <a:ext cx="748764"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 name="矩形 40">
            <a:hlinkClick r:id="rId7" action="ppaction://hlinksldjump"/>
          </p:cNvPr>
          <p:cNvSpPr/>
          <p:nvPr/>
        </p:nvSpPr>
        <p:spPr bwMode="auto">
          <a:xfrm>
            <a:off x="3786725" y="1310211"/>
            <a:ext cx="1106362"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2" name="矩形 41">
            <a:hlinkClick r:id="rId8" action="ppaction://hlinksldjump"/>
          </p:cNvPr>
          <p:cNvSpPr/>
          <p:nvPr/>
        </p:nvSpPr>
        <p:spPr bwMode="auto">
          <a:xfrm>
            <a:off x="6444208" y="1310211"/>
            <a:ext cx="1106362"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3" name="矩形 42">
            <a:hlinkClick r:id="rId9" action="ppaction://hlinksldjump"/>
          </p:cNvPr>
          <p:cNvSpPr/>
          <p:nvPr/>
        </p:nvSpPr>
        <p:spPr bwMode="auto">
          <a:xfrm>
            <a:off x="7691697" y="1310211"/>
            <a:ext cx="740327"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 name="矩形 43">
            <a:hlinkClick r:id="rId10" action="ppaction://hlinksldjump"/>
          </p:cNvPr>
          <p:cNvSpPr/>
          <p:nvPr/>
        </p:nvSpPr>
        <p:spPr bwMode="auto">
          <a:xfrm>
            <a:off x="5567523" y="1310211"/>
            <a:ext cx="740327"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 name="矩形 45">
            <a:hlinkClick r:id="rId11" action="ppaction://hlinksldjump"/>
          </p:cNvPr>
          <p:cNvSpPr/>
          <p:nvPr/>
        </p:nvSpPr>
        <p:spPr bwMode="auto">
          <a:xfrm>
            <a:off x="4996530" y="1310211"/>
            <a:ext cx="429866"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9" name="矩形 48">
            <a:hlinkClick r:id="rId3" action="ppaction://hlinksldjump"/>
          </p:cNvPr>
          <p:cNvSpPr/>
          <p:nvPr/>
        </p:nvSpPr>
        <p:spPr bwMode="auto">
          <a:xfrm>
            <a:off x="2887896" y="2049791"/>
            <a:ext cx="895347"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 name="矩形 49">
            <a:hlinkClick r:id="rId12" action="ppaction://hlinksldjump"/>
          </p:cNvPr>
          <p:cNvSpPr/>
          <p:nvPr/>
        </p:nvSpPr>
        <p:spPr bwMode="auto">
          <a:xfrm>
            <a:off x="3930643" y="2049791"/>
            <a:ext cx="1695360"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 name="矩形 54">
            <a:hlinkClick r:id="rId13" action="ppaction://hlinksldjump"/>
          </p:cNvPr>
          <p:cNvSpPr/>
          <p:nvPr/>
        </p:nvSpPr>
        <p:spPr bwMode="auto">
          <a:xfrm>
            <a:off x="5723988" y="2049791"/>
            <a:ext cx="1130522"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 name="矩形 55">
            <a:hlinkClick r:id="rId4" action="ppaction://hlinksldjump"/>
          </p:cNvPr>
          <p:cNvSpPr/>
          <p:nvPr/>
        </p:nvSpPr>
        <p:spPr bwMode="auto">
          <a:xfrm>
            <a:off x="2887896" y="2777143"/>
            <a:ext cx="1083811"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7" name="矩形 56">
            <a:hlinkClick r:id="rId14" action="ppaction://hlinksldjump"/>
          </p:cNvPr>
          <p:cNvSpPr/>
          <p:nvPr/>
        </p:nvSpPr>
        <p:spPr bwMode="auto">
          <a:xfrm>
            <a:off x="4139952" y="2777143"/>
            <a:ext cx="1130522"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8" name="矩形 57">
            <a:hlinkClick r:id="rId15" action="ppaction://hlinksldjump"/>
          </p:cNvPr>
          <p:cNvSpPr/>
          <p:nvPr/>
        </p:nvSpPr>
        <p:spPr bwMode="auto">
          <a:xfrm>
            <a:off x="4139952" y="4260259"/>
            <a:ext cx="1130522"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9" name="矩形 58">
            <a:hlinkClick r:id="rId6" action="ppaction://hlinksldjump"/>
          </p:cNvPr>
          <p:cNvSpPr/>
          <p:nvPr/>
        </p:nvSpPr>
        <p:spPr bwMode="auto">
          <a:xfrm>
            <a:off x="2887896" y="4260259"/>
            <a:ext cx="1079146"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 name="矩形 61">
            <a:hlinkClick r:id="rId16" action="ppaction://hlinksldjump"/>
          </p:cNvPr>
          <p:cNvSpPr/>
          <p:nvPr/>
        </p:nvSpPr>
        <p:spPr bwMode="auto">
          <a:xfrm>
            <a:off x="5415464" y="4260259"/>
            <a:ext cx="725936"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3" name="矩形 62">
            <a:hlinkClick r:id="rId17" action="ppaction://hlinksldjump"/>
          </p:cNvPr>
          <p:cNvSpPr/>
          <p:nvPr/>
        </p:nvSpPr>
        <p:spPr bwMode="auto">
          <a:xfrm>
            <a:off x="6271453" y="4260259"/>
            <a:ext cx="725936"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4" name="矩形 63">
            <a:hlinkClick r:id="rId5" action="ppaction://hlinksldjump"/>
          </p:cNvPr>
          <p:cNvSpPr/>
          <p:nvPr/>
        </p:nvSpPr>
        <p:spPr bwMode="auto">
          <a:xfrm>
            <a:off x="2887896" y="3523831"/>
            <a:ext cx="1442789"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5" name="矩形 64">
            <a:hlinkClick r:id="rId18" action="ppaction://hlinksldjump"/>
          </p:cNvPr>
          <p:cNvSpPr/>
          <p:nvPr/>
        </p:nvSpPr>
        <p:spPr bwMode="auto">
          <a:xfrm>
            <a:off x="5391669" y="2777143"/>
            <a:ext cx="1442789"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0" name="矩形 69">
            <a:hlinkClick r:id="rId19" action="ppaction://hlinksldjump"/>
          </p:cNvPr>
          <p:cNvSpPr/>
          <p:nvPr/>
        </p:nvSpPr>
        <p:spPr bwMode="auto">
          <a:xfrm>
            <a:off x="4506018" y="3523831"/>
            <a:ext cx="2508361" cy="3066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 name="矩形 12"/>
          <p:cNvSpPr/>
          <p:nvPr/>
        </p:nvSpPr>
        <p:spPr bwMode="auto">
          <a:xfrm>
            <a:off x="7310521" y="3637785"/>
            <a:ext cx="1719907" cy="590549"/>
          </a:xfrm>
          <a:prstGeom prst="rect">
            <a:avLst/>
          </a:prstGeom>
          <a:solidFill>
            <a:srgbClr val="FF9999"/>
          </a:solidFill>
          <a:ln w="2857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nvGrpSpPr>
          <p:cNvPr id="119" name="组合 199"/>
          <p:cNvGrpSpPr/>
          <p:nvPr/>
        </p:nvGrpSpPr>
        <p:grpSpPr>
          <a:xfrm rot="16200000">
            <a:off x="7359704" y="3675322"/>
            <a:ext cx="486899" cy="483501"/>
            <a:chOff x="6626226" y="5164138"/>
            <a:chExt cx="909637" cy="903288"/>
          </a:xfrm>
        </p:grpSpPr>
        <p:sp>
          <p:nvSpPr>
            <p:cNvPr id="120" name="Freeform 157"/>
            <p:cNvSpPr>
              <a:spLocks/>
            </p:cNvSpPr>
            <p:nvPr/>
          </p:nvSpPr>
          <p:spPr bwMode="auto">
            <a:xfrm>
              <a:off x="6931026" y="5581650"/>
              <a:ext cx="187325" cy="184150"/>
            </a:xfrm>
            <a:custGeom>
              <a:avLst/>
              <a:gdLst>
                <a:gd name="T0" fmla="*/ 13 w 50"/>
                <a:gd name="T1" fmla="*/ 49 h 49"/>
                <a:gd name="T2" fmla="*/ 5 w 50"/>
                <a:gd name="T3" fmla="*/ 45 h 49"/>
                <a:gd name="T4" fmla="*/ 5 w 50"/>
                <a:gd name="T5" fmla="*/ 29 h 49"/>
                <a:gd name="T6" fmla="*/ 29 w 50"/>
                <a:gd name="T7" fmla="*/ 5 h 49"/>
                <a:gd name="T8" fmla="*/ 45 w 50"/>
                <a:gd name="T9" fmla="*/ 5 h 49"/>
                <a:gd name="T10" fmla="*/ 45 w 50"/>
                <a:gd name="T11" fmla="*/ 21 h 49"/>
                <a:gd name="T12" fmla="*/ 21 w 50"/>
                <a:gd name="T13" fmla="*/ 45 h 49"/>
                <a:gd name="T14" fmla="*/ 13 w 5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13" y="49"/>
                  </a:moveTo>
                  <a:cubicBezTo>
                    <a:pt x="10" y="49"/>
                    <a:pt x="7" y="48"/>
                    <a:pt x="5" y="45"/>
                  </a:cubicBezTo>
                  <a:cubicBezTo>
                    <a:pt x="0" y="41"/>
                    <a:pt x="0" y="33"/>
                    <a:pt x="5" y="29"/>
                  </a:cubicBezTo>
                  <a:cubicBezTo>
                    <a:pt x="29" y="5"/>
                    <a:pt x="29" y="5"/>
                    <a:pt x="29" y="5"/>
                  </a:cubicBezTo>
                  <a:cubicBezTo>
                    <a:pt x="33" y="0"/>
                    <a:pt x="41" y="0"/>
                    <a:pt x="45" y="5"/>
                  </a:cubicBezTo>
                  <a:cubicBezTo>
                    <a:pt x="50" y="9"/>
                    <a:pt x="50" y="17"/>
                    <a:pt x="45" y="21"/>
                  </a:cubicBezTo>
                  <a:cubicBezTo>
                    <a:pt x="21" y="45"/>
                    <a:pt x="21" y="45"/>
                    <a:pt x="21" y="45"/>
                  </a:cubicBezTo>
                  <a:cubicBezTo>
                    <a:pt x="19" y="48"/>
                    <a:pt x="16" y="49"/>
                    <a:pt x="13" y="49"/>
                  </a:cubicBezTo>
                  <a:close/>
                </a:path>
              </a:pathLst>
            </a:custGeom>
            <a:solidFill>
              <a:srgbClr val="647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58"/>
            <p:cNvSpPr>
              <a:spLocks/>
            </p:cNvSpPr>
            <p:nvPr/>
          </p:nvSpPr>
          <p:spPr bwMode="auto">
            <a:xfrm>
              <a:off x="6626226" y="5668963"/>
              <a:ext cx="406400" cy="398463"/>
            </a:xfrm>
            <a:custGeom>
              <a:avLst/>
              <a:gdLst>
                <a:gd name="T0" fmla="*/ 22 w 108"/>
                <a:gd name="T1" fmla="*/ 106 h 106"/>
                <a:gd name="T2" fmla="*/ 8 w 108"/>
                <a:gd name="T3" fmla="*/ 100 h 106"/>
                <a:gd name="T4" fmla="*/ 6 w 108"/>
                <a:gd name="T5" fmla="*/ 74 h 106"/>
                <a:gd name="T6" fmla="*/ 74 w 108"/>
                <a:gd name="T7" fmla="*/ 6 h 106"/>
                <a:gd name="T8" fmla="*/ 100 w 108"/>
                <a:gd name="T9" fmla="*/ 8 h 106"/>
                <a:gd name="T10" fmla="*/ 102 w 108"/>
                <a:gd name="T11" fmla="*/ 34 h 106"/>
                <a:gd name="T12" fmla="*/ 34 w 108"/>
                <a:gd name="T13" fmla="*/ 102 h 106"/>
                <a:gd name="T14" fmla="*/ 22 w 108"/>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06">
                  <a:moveTo>
                    <a:pt x="22" y="106"/>
                  </a:moveTo>
                  <a:cubicBezTo>
                    <a:pt x="17" y="106"/>
                    <a:pt x="12" y="104"/>
                    <a:pt x="8" y="100"/>
                  </a:cubicBezTo>
                  <a:cubicBezTo>
                    <a:pt x="0" y="92"/>
                    <a:pt x="2" y="78"/>
                    <a:pt x="6" y="74"/>
                  </a:cubicBezTo>
                  <a:cubicBezTo>
                    <a:pt x="74" y="6"/>
                    <a:pt x="74" y="6"/>
                    <a:pt x="74" y="6"/>
                  </a:cubicBezTo>
                  <a:cubicBezTo>
                    <a:pt x="78" y="2"/>
                    <a:pt x="92" y="0"/>
                    <a:pt x="100" y="8"/>
                  </a:cubicBezTo>
                  <a:cubicBezTo>
                    <a:pt x="108" y="16"/>
                    <a:pt x="106" y="30"/>
                    <a:pt x="102" y="34"/>
                  </a:cubicBezTo>
                  <a:cubicBezTo>
                    <a:pt x="34" y="102"/>
                    <a:pt x="34" y="102"/>
                    <a:pt x="34" y="102"/>
                  </a:cubicBezTo>
                  <a:cubicBezTo>
                    <a:pt x="30" y="106"/>
                    <a:pt x="27" y="106"/>
                    <a:pt x="22" y="106"/>
                  </a:cubicBezTo>
                  <a:close/>
                </a:path>
              </a:pathLst>
            </a:custGeom>
            <a:solidFill>
              <a:srgbClr val="CD4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59"/>
            <p:cNvSpPr>
              <a:spLocks/>
            </p:cNvSpPr>
            <p:nvPr/>
          </p:nvSpPr>
          <p:spPr bwMode="auto">
            <a:xfrm>
              <a:off x="6708776" y="5856288"/>
              <a:ext cx="134938" cy="134938"/>
            </a:xfrm>
            <a:custGeom>
              <a:avLst/>
              <a:gdLst>
                <a:gd name="T0" fmla="*/ 66 w 85"/>
                <a:gd name="T1" fmla="*/ 85 h 85"/>
                <a:gd name="T2" fmla="*/ 0 w 85"/>
                <a:gd name="T3" fmla="*/ 19 h 85"/>
                <a:gd name="T4" fmla="*/ 19 w 85"/>
                <a:gd name="T5" fmla="*/ 0 h 85"/>
                <a:gd name="T6" fmla="*/ 85 w 85"/>
                <a:gd name="T7" fmla="*/ 66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6"/>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60"/>
            <p:cNvSpPr>
              <a:spLocks/>
            </p:cNvSpPr>
            <p:nvPr/>
          </p:nvSpPr>
          <p:spPr bwMode="auto">
            <a:xfrm>
              <a:off x="6769101" y="5795963"/>
              <a:ext cx="134938" cy="134938"/>
            </a:xfrm>
            <a:custGeom>
              <a:avLst/>
              <a:gdLst>
                <a:gd name="T0" fmla="*/ 66 w 85"/>
                <a:gd name="T1" fmla="*/ 85 h 85"/>
                <a:gd name="T2" fmla="*/ 0 w 85"/>
                <a:gd name="T3" fmla="*/ 19 h 85"/>
                <a:gd name="T4" fmla="*/ 19 w 85"/>
                <a:gd name="T5" fmla="*/ 0 h 85"/>
                <a:gd name="T6" fmla="*/ 85 w 85"/>
                <a:gd name="T7" fmla="*/ 66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6"/>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61"/>
            <p:cNvSpPr>
              <a:spLocks/>
            </p:cNvSpPr>
            <p:nvPr/>
          </p:nvSpPr>
          <p:spPr bwMode="auto">
            <a:xfrm>
              <a:off x="6829426" y="5735638"/>
              <a:ext cx="134938" cy="134938"/>
            </a:xfrm>
            <a:custGeom>
              <a:avLst/>
              <a:gdLst>
                <a:gd name="T0" fmla="*/ 66 w 85"/>
                <a:gd name="T1" fmla="*/ 85 h 85"/>
                <a:gd name="T2" fmla="*/ 0 w 85"/>
                <a:gd name="T3" fmla="*/ 19 h 85"/>
                <a:gd name="T4" fmla="*/ 19 w 85"/>
                <a:gd name="T5" fmla="*/ 0 h 85"/>
                <a:gd name="T6" fmla="*/ 85 w 85"/>
                <a:gd name="T7" fmla="*/ 67 h 85"/>
                <a:gd name="T8" fmla="*/ 66 w 85"/>
                <a:gd name="T9" fmla="*/ 85 h 85"/>
              </a:gdLst>
              <a:ahLst/>
              <a:cxnLst>
                <a:cxn ang="0">
                  <a:pos x="T0" y="T1"/>
                </a:cxn>
                <a:cxn ang="0">
                  <a:pos x="T2" y="T3"/>
                </a:cxn>
                <a:cxn ang="0">
                  <a:pos x="T4" y="T5"/>
                </a:cxn>
                <a:cxn ang="0">
                  <a:pos x="T6" y="T7"/>
                </a:cxn>
                <a:cxn ang="0">
                  <a:pos x="T8" y="T9"/>
                </a:cxn>
              </a:cxnLst>
              <a:rect l="0" t="0" r="r" b="b"/>
              <a:pathLst>
                <a:path w="85" h="85">
                  <a:moveTo>
                    <a:pt x="66" y="85"/>
                  </a:moveTo>
                  <a:lnTo>
                    <a:pt x="0" y="19"/>
                  </a:lnTo>
                  <a:lnTo>
                    <a:pt x="19" y="0"/>
                  </a:lnTo>
                  <a:lnTo>
                    <a:pt x="85" y="67"/>
                  </a:lnTo>
                  <a:lnTo>
                    <a:pt x="66" y="85"/>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Oval 162"/>
            <p:cNvSpPr>
              <a:spLocks noChangeArrowheads="1"/>
            </p:cNvSpPr>
            <p:nvPr/>
          </p:nvSpPr>
          <p:spPr bwMode="auto">
            <a:xfrm>
              <a:off x="6964363" y="5164138"/>
              <a:ext cx="571500" cy="571500"/>
            </a:xfrm>
            <a:prstGeom prst="ellipse">
              <a:avLst/>
            </a:prstGeom>
            <a:solidFill>
              <a:srgbClr val="334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Oval 163"/>
            <p:cNvSpPr>
              <a:spLocks noChangeArrowheads="1"/>
            </p:cNvSpPr>
            <p:nvPr/>
          </p:nvSpPr>
          <p:spPr bwMode="auto">
            <a:xfrm>
              <a:off x="7024688" y="5224463"/>
              <a:ext cx="450850" cy="450850"/>
            </a:xfrm>
            <a:prstGeom prst="ellipse">
              <a:avLst/>
            </a:prstGeom>
            <a:solidFill>
              <a:srgbClr val="EB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Oval 164"/>
            <p:cNvSpPr>
              <a:spLocks noChangeArrowheads="1"/>
            </p:cNvSpPr>
            <p:nvPr/>
          </p:nvSpPr>
          <p:spPr bwMode="auto">
            <a:xfrm>
              <a:off x="7204076" y="5284788"/>
              <a:ext cx="90488"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文字方塊 4"/>
          <p:cNvSpPr txBox="1"/>
          <p:nvPr/>
        </p:nvSpPr>
        <p:spPr>
          <a:xfrm>
            <a:off x="7778485" y="3661962"/>
            <a:ext cx="1261883" cy="523220"/>
          </a:xfrm>
          <a:prstGeom prst="rect">
            <a:avLst/>
          </a:prstGeom>
          <a:noFill/>
        </p:spPr>
        <p:txBody>
          <a:bodyPr wrap="none" rtlCol="0">
            <a:spAutoFit/>
          </a:bodyPr>
          <a:lstStyle/>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請點選</a:t>
            </a:r>
            <a:endParaRPr lang="en-US" altLang="zh-TW" sz="14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1400" b="1" dirty="0" smtClean="0">
                <a:solidFill>
                  <a:schemeClr val="bg1"/>
                </a:solidFill>
                <a:latin typeface="微軟正黑體" panose="020B0604030504040204" pitchFamily="34" charset="-120"/>
                <a:ea typeface="微軟正黑體" panose="020B0604030504040204" pitchFamily="34" charset="-120"/>
              </a:rPr>
              <a:t>想查看的內容</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8247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2566953" y="415889"/>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操作頁面說明</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5" name="圖片 14">
            <a:hlinkClick r:id="rId2" action="ppaction://hlinksldjump"/>
          </p:cNvPr>
          <p:cNvPicPr>
            <a:picLocks noChangeAspect="1"/>
          </p:cNvPicPr>
          <p:nvPr/>
        </p:nvPicPr>
        <p:blipFill>
          <a:blip r:embed="rId3"/>
          <a:stretch>
            <a:fillRect/>
          </a:stretch>
        </p:blipFill>
        <p:spPr>
          <a:xfrm>
            <a:off x="8532440" y="1059582"/>
            <a:ext cx="704552" cy="667225"/>
          </a:xfrm>
          <a:prstGeom prst="rect">
            <a:avLst/>
          </a:prstGeom>
        </p:spPr>
      </p:pic>
      <p:pic>
        <p:nvPicPr>
          <p:cNvPr id="12" name="圖片 11"/>
          <p:cNvPicPr>
            <a:picLocks noChangeAspect="1"/>
          </p:cNvPicPr>
          <p:nvPr/>
        </p:nvPicPr>
        <p:blipFill>
          <a:blip r:embed="rId4"/>
          <a:stretch>
            <a:fillRect/>
          </a:stretch>
        </p:blipFill>
        <p:spPr>
          <a:xfrm>
            <a:off x="1763688" y="915566"/>
            <a:ext cx="5346594" cy="1703222"/>
          </a:xfrm>
          <a:prstGeom prst="rect">
            <a:avLst/>
          </a:prstGeom>
        </p:spPr>
      </p:pic>
      <p:pic>
        <p:nvPicPr>
          <p:cNvPr id="14" name="圖片 13"/>
          <p:cNvPicPr>
            <a:picLocks noChangeAspect="1"/>
          </p:cNvPicPr>
          <p:nvPr/>
        </p:nvPicPr>
        <p:blipFill>
          <a:blip r:embed="rId5"/>
          <a:stretch>
            <a:fillRect/>
          </a:stretch>
        </p:blipFill>
        <p:spPr>
          <a:xfrm>
            <a:off x="1762483" y="2634263"/>
            <a:ext cx="5324895" cy="1686963"/>
          </a:xfrm>
          <a:prstGeom prst="rect">
            <a:avLst/>
          </a:prstGeom>
        </p:spPr>
      </p:pic>
      <p:sp>
        <p:nvSpPr>
          <p:cNvPr id="16" name="AutoShape 18"/>
          <p:cNvSpPr>
            <a:spLocks/>
          </p:cNvSpPr>
          <p:nvPr/>
        </p:nvSpPr>
        <p:spPr bwMode="auto">
          <a:xfrm>
            <a:off x="1095267" y="1467076"/>
            <a:ext cx="1754814" cy="615677"/>
          </a:xfrm>
          <a:prstGeom prst="borderCallout1">
            <a:avLst>
              <a:gd name="adj1" fmla="val 33216"/>
              <a:gd name="adj2" fmla="val 101572"/>
              <a:gd name="adj3" fmla="val 137784"/>
              <a:gd name="adj4" fmla="val 169315"/>
            </a:avLst>
          </a:prstGeom>
          <a:solidFill>
            <a:schemeClr val="bg1"/>
          </a:solidFill>
          <a:ln w="19050">
            <a:solidFill>
              <a:srgbClr val="FF0000"/>
            </a:solidFill>
            <a:miter lim="800000"/>
            <a:headEnd/>
            <a:tailEnd/>
          </a:ln>
          <a:extLst/>
        </p:spPr>
        <p:txBody>
          <a:bodyPr rot="0" vert="horz" wrap="square" lIns="68580" tIns="34290" rIns="68580" bIns="34290" anchor="t" anchorCtr="0" upright="1">
            <a:noAutofit/>
          </a:bodyPr>
          <a:lstStyle/>
          <a:p>
            <a:pPr marL="114300" indent="-114300" algn="ctr">
              <a:spcBef>
                <a:spcPts val="450"/>
              </a:spcBef>
              <a:spcAft>
                <a:spcPts val="0"/>
              </a:spcAft>
            </a:pPr>
            <a:r>
              <a:rPr lang="zh-TW" altLang="en-US" sz="1600" b="1" dirty="0" smtClean="0">
                <a:solidFill>
                  <a:srgbClr val="ED6E36"/>
                </a:solidFill>
                <a:latin typeface="微軟正黑體" panose="020B0604030504040204" pitchFamily="34" charset="-120"/>
                <a:ea typeface="微軟正黑體" panose="020B0604030504040204" pitchFamily="34" charset="-120"/>
                <a:cs typeface="Calibri Light" panose="020F0302020204030204" pitchFamily="34" charset="0"/>
              </a:rPr>
              <a:t>❸ </a:t>
            </a:r>
            <a:r>
              <a:rPr lang="zh-TW" altLang="en-US" sz="1500" dirty="0" smtClean="0">
                <a:latin typeface="微軟正黑體" panose="020B0604030504040204" pitchFamily="34" charset="-120"/>
                <a:ea typeface="微軟正黑體" panose="020B0604030504040204" pitchFamily="34" charset="-120"/>
              </a:rPr>
              <a:t>確定</a:t>
            </a:r>
            <a:r>
              <a:rPr lang="zh-TW" altLang="en-US" sz="1500" dirty="0">
                <a:latin typeface="微軟正黑體" panose="020B0604030504040204" pitchFamily="34" charset="-120"/>
                <a:ea typeface="微軟正黑體" panose="020B0604030504040204" pitchFamily="34" charset="-120"/>
              </a:rPr>
              <a:t>退選課程？</a:t>
            </a:r>
            <a:endParaRPr lang="en-US" altLang="zh-TW" sz="1500" dirty="0">
              <a:latin typeface="微軟正黑體" panose="020B0604030504040204" pitchFamily="34" charset="-120"/>
              <a:ea typeface="微軟正黑體" panose="020B0604030504040204" pitchFamily="34" charset="-120"/>
            </a:endParaRPr>
          </a:p>
          <a:p>
            <a:pPr marL="114300" indent="-114300" algn="ctr">
              <a:spcBef>
                <a:spcPts val="450"/>
              </a:spcBef>
              <a:spcAft>
                <a:spcPts val="0"/>
              </a:spcAft>
            </a:pPr>
            <a:r>
              <a:rPr lang="zh-TW" altLang="en-US" sz="1500" dirty="0">
                <a:latin typeface="微軟正黑體" panose="020B0604030504040204" pitchFamily="34" charset="-120"/>
                <a:ea typeface="微軟正黑體" panose="020B0604030504040204" pitchFamily="34" charset="-120"/>
              </a:rPr>
              <a:t>請點</a:t>
            </a:r>
            <a:r>
              <a:rPr lang="zh-TW" altLang="en-US" sz="1500" dirty="0">
                <a:solidFill>
                  <a:srgbClr val="ED6E36"/>
                </a:solidFill>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a:t>
            </a:r>
            <a:r>
              <a:rPr lang="zh-TW" altLang="en-US" sz="1500" b="1" dirty="0">
                <a:solidFill>
                  <a:srgbClr val="036EB8"/>
                </a:solidFill>
                <a:latin typeface="微軟正黑體" panose="020B0604030504040204" pitchFamily="34" charset="-120"/>
                <a:ea typeface="微軟正黑體" panose="020B0604030504040204" pitchFamily="34" charset="-120"/>
              </a:rPr>
              <a:t>確定</a:t>
            </a:r>
            <a:r>
              <a:rPr lang="en-US" altLang="zh-TW" sz="1500" dirty="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鍵。</a:t>
            </a:r>
          </a:p>
        </p:txBody>
      </p:sp>
      <p:sp>
        <p:nvSpPr>
          <p:cNvPr id="17" name="AutoShape 18"/>
          <p:cNvSpPr>
            <a:spLocks/>
          </p:cNvSpPr>
          <p:nvPr/>
        </p:nvSpPr>
        <p:spPr bwMode="auto">
          <a:xfrm>
            <a:off x="5099682" y="2829672"/>
            <a:ext cx="2003374" cy="648072"/>
          </a:xfrm>
          <a:prstGeom prst="borderCallout1">
            <a:avLst>
              <a:gd name="adj1" fmla="val 100395"/>
              <a:gd name="adj2" fmla="val 23313"/>
              <a:gd name="adj3" fmla="val 188531"/>
              <a:gd name="adj4" fmla="val -14855"/>
            </a:avLst>
          </a:prstGeom>
          <a:solidFill>
            <a:schemeClr val="bg1"/>
          </a:solidFill>
          <a:ln w="19050">
            <a:solidFill>
              <a:srgbClr val="FF0000"/>
            </a:solidFill>
            <a:miter lim="800000"/>
            <a:headEnd/>
            <a:tailEnd/>
          </a:ln>
          <a:extLst/>
        </p:spPr>
        <p:txBody>
          <a:bodyPr rot="0" vert="horz" wrap="square" lIns="68580" tIns="34290" rIns="68580" bIns="34290" anchor="t" anchorCtr="0" upright="1">
            <a:noAutofit/>
          </a:bodyPr>
          <a:lstStyle/>
          <a:p>
            <a:pPr marL="114300" indent="-114300" algn="ctr">
              <a:spcBef>
                <a:spcPts val="450"/>
              </a:spcBef>
              <a:spcAft>
                <a:spcPts val="0"/>
              </a:spcAft>
            </a:pPr>
            <a:r>
              <a:rPr lang="zh-TW" altLang="en-US" sz="1600" b="1" dirty="0" smtClean="0">
                <a:solidFill>
                  <a:srgbClr val="ED6E36"/>
                </a:solidFill>
                <a:latin typeface="微軟正黑體" panose="020B0604030504040204" pitchFamily="34" charset="-120"/>
                <a:ea typeface="微軟正黑體" panose="020B0604030504040204" pitchFamily="34" charset="-120"/>
                <a:cs typeface="Calibri Light" panose="020F0302020204030204" pitchFamily="34" charset="0"/>
              </a:rPr>
              <a:t>❹ </a:t>
            </a:r>
            <a:r>
              <a:rPr lang="zh-TW" altLang="en-US" sz="1500" dirty="0" smtClean="0">
                <a:latin typeface="微軟正黑體" panose="020B0604030504040204" pitchFamily="34" charset="-120"/>
                <a:ea typeface="微軟正黑體" panose="020B0604030504040204" pitchFamily="34" charset="-120"/>
              </a:rPr>
              <a:t>請</a:t>
            </a:r>
            <a:r>
              <a:rPr lang="zh-TW" altLang="en-US" sz="1500" dirty="0">
                <a:latin typeface="微軟正黑體" panose="020B0604030504040204" pitchFamily="34" charset="-120"/>
                <a:ea typeface="微軟正黑體" panose="020B0604030504040204" pitchFamily="34" charset="-120"/>
              </a:rPr>
              <a:t>點</a:t>
            </a:r>
            <a:r>
              <a:rPr lang="zh-TW" altLang="en-US" sz="1500" dirty="0">
                <a:solidFill>
                  <a:srgbClr val="ED6E36"/>
                </a:solidFill>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a:t>
            </a:r>
            <a:r>
              <a:rPr lang="zh-TW" altLang="en-US" sz="1500" b="1" dirty="0">
                <a:solidFill>
                  <a:srgbClr val="036EB8"/>
                </a:solidFill>
                <a:latin typeface="微軟正黑體" panose="020B0604030504040204" pitchFamily="34" charset="-120"/>
                <a:ea typeface="微軟正黑體" panose="020B0604030504040204" pitchFamily="34" charset="-120"/>
              </a:rPr>
              <a:t>確定</a:t>
            </a:r>
            <a:r>
              <a:rPr lang="en-US" altLang="zh-TW" sz="1500" dirty="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鍵，</a:t>
            </a:r>
            <a:endParaRPr lang="en-US" altLang="zh-TW" sz="1500" dirty="0">
              <a:latin typeface="微軟正黑體" panose="020B0604030504040204" pitchFamily="34" charset="-120"/>
              <a:ea typeface="微軟正黑體" panose="020B0604030504040204" pitchFamily="34" charset="-120"/>
            </a:endParaRPr>
          </a:p>
          <a:p>
            <a:pPr marL="114300" indent="-114300" algn="ctr">
              <a:spcBef>
                <a:spcPts val="450"/>
              </a:spcBef>
              <a:spcAft>
                <a:spcPts val="0"/>
              </a:spcAft>
            </a:pPr>
            <a:r>
              <a:rPr lang="zh-TW" altLang="en-US" sz="1500" dirty="0">
                <a:solidFill>
                  <a:srgbClr val="ED6E36"/>
                </a:solidFill>
                <a:latin typeface="微軟正黑體" panose="020B0604030504040204" pitchFamily="34" charset="-120"/>
                <a:ea typeface="微軟正黑體" panose="020B0604030504040204" pitchFamily="34" charset="-120"/>
              </a:rPr>
              <a:t>    </a:t>
            </a:r>
            <a:r>
              <a:rPr lang="zh-TW" altLang="en-US" sz="1500" dirty="0">
                <a:latin typeface="微軟正黑體" panose="020B0604030504040204" pitchFamily="34" charset="-120"/>
                <a:ea typeface="微軟正黑體" panose="020B0604030504040204" pitchFamily="34" charset="-120"/>
              </a:rPr>
              <a:t>即完成退選。</a:t>
            </a:r>
            <a:endParaRPr lang="en-US" altLang="zh-TW" sz="1500" dirty="0">
              <a:latin typeface="微軟正黑體" panose="020B0604030504040204" pitchFamily="34" charset="-120"/>
              <a:ea typeface="微軟正黑體" panose="020B0604030504040204" pitchFamily="34" charset="-120"/>
            </a:endParaRPr>
          </a:p>
          <a:p>
            <a:pPr marL="114300" indent="-114300" algn="ctr">
              <a:spcAft>
                <a:spcPts val="0"/>
              </a:spcAft>
            </a:pPr>
            <a:endParaRPr lang="zh-TW" altLang="en-US" sz="1500" dirty="0">
              <a:solidFill>
                <a:srgbClr val="ED6E36"/>
              </a:solidFill>
              <a:latin typeface="微軟正黑體" panose="020B0604030504040204" pitchFamily="34" charset="-120"/>
              <a:ea typeface="微軟正黑體" panose="020B0604030504040204" pitchFamily="34" charset="-120"/>
            </a:endParaRPr>
          </a:p>
        </p:txBody>
      </p:sp>
      <p:sp>
        <p:nvSpPr>
          <p:cNvPr id="18" name="矩形 17"/>
          <p:cNvSpPr/>
          <p:nvPr/>
        </p:nvSpPr>
        <p:spPr bwMode="auto">
          <a:xfrm>
            <a:off x="4144432" y="4051196"/>
            <a:ext cx="648072" cy="270030"/>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9" name="矩形 18"/>
          <p:cNvSpPr/>
          <p:nvPr/>
        </p:nvSpPr>
        <p:spPr bwMode="auto">
          <a:xfrm>
            <a:off x="4065597" y="2296527"/>
            <a:ext cx="432048" cy="270030"/>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Tree>
    <p:extLst>
      <p:ext uri="{BB962C8B-B14F-4D97-AF65-F5344CB8AC3E}">
        <p14:creationId xmlns:p14="http://schemas.microsoft.com/office/powerpoint/2010/main" val="36093963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813361" y="415889"/>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退選異常處理</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 name="圖片 9">
            <a:hlinkClick r:id="rId2" action="ppaction://hlinksldjump"/>
          </p:cNvPr>
          <p:cNvPicPr>
            <a:picLocks noChangeAspect="1"/>
          </p:cNvPicPr>
          <p:nvPr/>
        </p:nvPicPr>
        <p:blipFill>
          <a:blip r:embed="rId3"/>
          <a:stretch>
            <a:fillRect/>
          </a:stretch>
        </p:blipFill>
        <p:spPr>
          <a:xfrm>
            <a:off x="8532440" y="1059582"/>
            <a:ext cx="704552" cy="667225"/>
          </a:xfrm>
          <a:prstGeom prst="rect">
            <a:avLst/>
          </a:prstGeom>
        </p:spPr>
      </p:pic>
      <p:pic>
        <p:nvPicPr>
          <p:cNvPr id="13" name="圖片 12"/>
          <p:cNvPicPr>
            <a:picLocks noChangeAspect="1"/>
          </p:cNvPicPr>
          <p:nvPr/>
        </p:nvPicPr>
        <p:blipFill>
          <a:blip r:embed="rId4"/>
          <a:stretch>
            <a:fillRect/>
          </a:stretch>
        </p:blipFill>
        <p:spPr>
          <a:xfrm>
            <a:off x="1906471" y="2499742"/>
            <a:ext cx="5075664" cy="2449447"/>
          </a:xfrm>
          <a:prstGeom prst="rect">
            <a:avLst/>
          </a:prstGeom>
        </p:spPr>
      </p:pic>
      <p:sp>
        <p:nvSpPr>
          <p:cNvPr id="14" name="矩形 13"/>
          <p:cNvSpPr/>
          <p:nvPr/>
        </p:nvSpPr>
        <p:spPr>
          <a:xfrm>
            <a:off x="827584" y="1020890"/>
            <a:ext cx="8856984" cy="1502976"/>
          </a:xfrm>
          <a:prstGeom prst="rect">
            <a:avLst/>
          </a:prstGeom>
        </p:spPr>
        <p:txBody>
          <a:bodyPr wrap="square">
            <a:spAutoFit/>
          </a:bodyPr>
          <a:lstStyle/>
          <a:p>
            <a:pPr marL="618649" indent="-404813">
              <a:lnSpc>
                <a:spcPts val="1800"/>
              </a:lnSpc>
              <a:spcBef>
                <a:spcPts val="450"/>
              </a:spcBef>
              <a:spcAft>
                <a:spcPts val="0"/>
              </a:spcAft>
            </a:pPr>
            <a:r>
              <a:rPr lang="zh-TW" altLang="zh-TW" sz="1200" b="1" dirty="0">
                <a:latin typeface="微軟正黑體" panose="020B0604030504040204" pitchFamily="34" charset="-120"/>
                <a:ea typeface="微軟正黑體" panose="020B0604030504040204" pitchFamily="34" charset="-120"/>
              </a:rPr>
              <a:t>範例：</a:t>
            </a:r>
            <a:r>
              <a:rPr lang="zh-TW" altLang="en-US" sz="1200" b="1" dirty="0">
                <a:latin typeface="微軟正黑體" panose="020B0604030504040204" pitchFamily="34" charset="-120"/>
                <a:ea typeface="微軟正黑體" panose="020B0604030504040204" pitchFamily="34" charset="-120"/>
              </a:rPr>
              <a:t>目前課表</a:t>
            </a:r>
            <a:r>
              <a:rPr lang="en-US" altLang="zh-TW" sz="1200" b="1" dirty="0">
                <a:solidFill>
                  <a:srgbClr val="036EB8"/>
                </a:solidFill>
                <a:latin typeface="微軟正黑體" panose="020B0604030504040204" pitchFamily="34" charset="-120"/>
                <a:ea typeface="微軟正黑體" panose="020B0604030504040204" pitchFamily="34" charset="-120"/>
              </a:rPr>
              <a:t>18</a:t>
            </a:r>
            <a:r>
              <a:rPr lang="zh-TW" altLang="en-US" sz="1200" b="1" dirty="0">
                <a:latin typeface="微軟正黑體" panose="020B0604030504040204" pitchFamily="34" charset="-120"/>
                <a:ea typeface="微軟正黑體" panose="020B0604030504040204" pitchFamily="34" charset="-120"/>
              </a:rPr>
              <a:t>學分→點</a:t>
            </a:r>
            <a:r>
              <a:rPr lang="en-US" altLang="zh-TW" sz="1200" b="1" dirty="0">
                <a:latin typeface="微軟正黑體" panose="020B0604030504040204" pitchFamily="34" charset="-120"/>
                <a:ea typeface="微軟正黑體" panose="020B0604030504040204" pitchFamily="34" charset="-120"/>
              </a:rPr>
              <a:t>【</a:t>
            </a:r>
            <a:r>
              <a:rPr lang="zh-TW" altLang="zh-TW" sz="1200" b="1" dirty="0">
                <a:solidFill>
                  <a:srgbClr val="D84E4A"/>
                </a:solidFill>
                <a:latin typeface="微軟正黑體" panose="020B0604030504040204" pitchFamily="34" charset="-120"/>
                <a:ea typeface="微軟正黑體" panose="020B0604030504040204" pitchFamily="34" charset="-120"/>
              </a:rPr>
              <a:t>退選</a:t>
            </a:r>
            <a:r>
              <a:rPr lang="en-US" altLang="zh-TW" sz="1200" b="1" dirty="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學期課號</a:t>
            </a:r>
            <a:r>
              <a:rPr lang="en-US" altLang="zh-TW" sz="1200" b="1" dirty="0">
                <a:latin typeface="微軟正黑體" panose="020B0604030504040204" pitchFamily="34" charset="-120"/>
                <a:ea typeface="微軟正黑體" panose="020B0604030504040204" pitchFamily="34" charset="-120"/>
              </a:rPr>
              <a:t>3733</a:t>
            </a:r>
            <a:r>
              <a:rPr lang="zh-TW" altLang="en-US" sz="1200" b="1" dirty="0">
                <a:latin typeface="微軟正黑體" panose="020B0604030504040204" pitchFamily="34" charset="-120"/>
                <a:ea typeface="微軟正黑體" panose="020B0604030504040204" pitchFamily="34" charset="-120"/>
              </a:rPr>
              <a:t>，證劵交易法，</a:t>
            </a:r>
            <a:r>
              <a:rPr lang="en-US" altLang="zh-TW" sz="1200" b="1" dirty="0">
                <a:solidFill>
                  <a:srgbClr val="FF0000"/>
                </a:solidFill>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學分，</a:t>
            </a:r>
            <a:r>
              <a:rPr lang="en-US" altLang="zh-TW" sz="1200" b="1" dirty="0" smtClean="0">
                <a:latin typeface="微軟正黑體" panose="020B0604030504040204" pitchFamily="34" charset="-120"/>
                <a:ea typeface="微軟正黑體" panose="020B0604030504040204" pitchFamily="34" charset="-120"/>
              </a:rPr>
              <a:t>5-FGH(</a:t>
            </a:r>
            <a:r>
              <a:rPr lang="zh-TW" altLang="en-US" sz="1200" b="1" dirty="0" smtClean="0">
                <a:latin typeface="微軟正黑體" panose="020B0604030504040204" pitchFamily="34" charset="-120"/>
                <a:ea typeface="微軟正黑體" panose="020B0604030504040204" pitchFamily="34" charset="-120"/>
              </a:rPr>
              <a:t>以下簡稱為</a:t>
            </a:r>
            <a:r>
              <a:rPr lang="en-US" altLang="zh-TW" sz="1200" b="1" dirty="0" smtClean="0">
                <a:latin typeface="微軟正黑體" panose="020B0604030504040204" pitchFamily="34" charset="-120"/>
                <a:ea typeface="微軟正黑體" panose="020B0604030504040204" pitchFamily="34" charset="-120"/>
              </a:rPr>
              <a:t>A</a:t>
            </a:r>
            <a:r>
              <a:rPr lang="zh-TW" altLang="en-US" sz="1200" b="1" dirty="0" smtClean="0">
                <a:latin typeface="微軟正黑體" panose="020B0604030504040204" pitchFamily="34" charset="-120"/>
                <a:ea typeface="微軟正黑體" panose="020B0604030504040204" pitchFamily="34" charset="-120"/>
              </a:rPr>
              <a:t>課程</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a:p>
            <a:pPr marL="618649" indent="-404813">
              <a:lnSpc>
                <a:spcPts val="1800"/>
              </a:lnSpc>
              <a:spcBef>
                <a:spcPts val="450"/>
              </a:spcBef>
              <a:spcAft>
                <a:spcPts val="0"/>
              </a:spcAft>
            </a:pPr>
            <a:r>
              <a:rPr lang="zh-TW" altLang="zh-TW" sz="1200" b="1" dirty="0">
                <a:solidFill>
                  <a:srgbClr val="FF0000"/>
                </a:solidFill>
                <a:latin typeface="微軟正黑體" panose="020B0604030504040204" pitchFamily="34" charset="-120"/>
                <a:ea typeface="微軟正黑體" panose="020B0604030504040204" pitchFamily="34" charset="-120"/>
              </a:rPr>
              <a:t>系統</a:t>
            </a:r>
            <a:r>
              <a:rPr lang="zh-TW" altLang="en-US" sz="1200" b="1" dirty="0">
                <a:solidFill>
                  <a:srgbClr val="FF0000"/>
                </a:solidFill>
                <a:latin typeface="微軟正黑體" panose="020B0604030504040204" pitchFamily="34" charset="-120"/>
                <a:ea typeface="微軟正黑體" panose="020B0604030504040204" pitchFamily="34" charset="-120"/>
              </a:rPr>
              <a:t>出現</a:t>
            </a:r>
            <a:r>
              <a:rPr lang="zh-TW" altLang="zh-TW" sz="1200" b="1" dirty="0">
                <a:solidFill>
                  <a:srgbClr val="FF0000"/>
                </a:solidFill>
                <a:latin typeface="微軟正黑體" panose="020B0604030504040204" pitchFamily="34" charset="-120"/>
                <a:ea typeface="微軟正黑體" panose="020B0604030504040204" pitchFamily="34" charset="-120"/>
              </a:rPr>
              <a:t>警示</a:t>
            </a:r>
            <a:r>
              <a:rPr lang="zh-TW" altLang="en-US" sz="12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選課學分下限</a:t>
            </a:r>
            <a:r>
              <a:rPr lang="en-US" altLang="zh-TW" sz="1400" b="1" dirty="0">
                <a:solidFill>
                  <a:srgbClr val="FF0000"/>
                </a:solidFill>
                <a:latin typeface="微軟正黑體" panose="020B0604030504040204" pitchFamily="34" charset="-120"/>
                <a:ea typeface="微軟正黑體" panose="020B0604030504040204" pitchFamily="34" charset="-120"/>
              </a:rPr>
              <a:t>16</a:t>
            </a:r>
            <a:r>
              <a:rPr lang="zh-TW" altLang="en-US" sz="1400" b="1" dirty="0">
                <a:solidFill>
                  <a:srgbClr val="FF0000"/>
                </a:solidFill>
                <a:latin typeface="微軟正黑體" panose="020B0604030504040204" pitchFamily="34" charset="-120"/>
                <a:ea typeface="微軟正黑體" panose="020B0604030504040204" pitchFamily="34" charset="-120"/>
              </a:rPr>
              <a:t>學分</a:t>
            </a:r>
            <a:r>
              <a:rPr lang="zh-TW" altLang="en-US" sz="1400" b="1" dirty="0" smtClean="0">
                <a:solidFill>
                  <a:srgbClr val="FF0000"/>
                </a:solidFill>
                <a:latin typeface="微軟正黑體" panose="020B0604030504040204" pitchFamily="34" charset="-120"/>
                <a:ea typeface="微軟正黑體" panose="020B0604030504040204" pitchFamily="34" charset="-120"/>
              </a:rPr>
              <a:t>。總修課學分數為</a:t>
            </a:r>
            <a:r>
              <a:rPr lang="en-US" altLang="zh-TW" sz="1400" b="1" dirty="0" smtClean="0">
                <a:solidFill>
                  <a:srgbClr val="FF0000"/>
                </a:solidFill>
                <a:latin typeface="微軟正黑體" panose="020B0604030504040204" pitchFamily="34" charset="-120"/>
                <a:ea typeface="微軟正黑體" panose="020B0604030504040204" pitchFamily="34" charset="-120"/>
              </a:rPr>
              <a:t>15</a:t>
            </a:r>
            <a:r>
              <a:rPr lang="zh-TW" altLang="en-US" sz="1400" b="1" dirty="0" smtClean="0">
                <a:solidFill>
                  <a:srgbClr val="FF0000"/>
                </a:solidFill>
                <a:latin typeface="微軟正黑體" panose="020B0604030504040204" pitchFamily="34" charset="-120"/>
                <a:ea typeface="微軟正黑體" panose="020B0604030504040204" pitchFamily="34" charset="-120"/>
              </a:rPr>
              <a:t>學分」</a:t>
            </a:r>
            <a:r>
              <a:rPr lang="zh-TW" altLang="en-US" sz="1200" b="1" dirty="0" smtClean="0">
                <a:solidFill>
                  <a:srgbClr val="FF0000"/>
                </a:solidFill>
                <a:latin typeface="微軟正黑體" panose="020B0604030504040204" pitchFamily="34" charset="-120"/>
                <a:ea typeface="微軟正黑體" panose="020B0604030504040204" pitchFamily="34" charset="-120"/>
              </a:rPr>
              <a:t>請先進行調整</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endParaRPr lang="en-US" altLang="zh-TW" sz="1200" b="1" dirty="0">
              <a:solidFill>
                <a:srgbClr val="FF0000"/>
              </a:solidFill>
              <a:latin typeface="微軟正黑體" panose="020B0604030504040204" pitchFamily="34" charset="-120"/>
              <a:ea typeface="微軟正黑體" panose="020B0604030504040204" pitchFamily="34" charset="-120"/>
            </a:endParaRPr>
          </a:p>
          <a:p>
            <a:pPr marL="618649" indent="-404813">
              <a:lnSpc>
                <a:spcPts val="1800"/>
              </a:lnSpc>
              <a:spcBef>
                <a:spcPts val="450"/>
              </a:spcBef>
              <a:spcAft>
                <a:spcPts val="0"/>
              </a:spcAft>
            </a:pPr>
            <a:r>
              <a:rPr lang="zh-TW" altLang="en-US" sz="1200" dirty="0" smtClean="0">
                <a:latin typeface="微軟正黑體" panose="020B0604030504040204" pitchFamily="34" charset="-120"/>
                <a:ea typeface="微軟正黑體" panose="020B0604030504040204" pitchFamily="34" charset="-120"/>
              </a:rPr>
              <a:t>怎麼調整？</a:t>
            </a:r>
            <a:r>
              <a:rPr lang="zh-TW" altLang="en-US" sz="1200" b="1" dirty="0" smtClean="0">
                <a:latin typeface="微軟正黑體" panose="020B0604030504040204" pitchFamily="34" charset="-120"/>
                <a:ea typeface="微軟正黑體" panose="020B0604030504040204" pitchFamily="34" charset="-120"/>
              </a:rPr>
              <a:t>想換選的課程就是在</a:t>
            </a:r>
            <a:r>
              <a:rPr lang="en-US" altLang="zh-TW" sz="1200" b="1" dirty="0" smtClean="0">
                <a:latin typeface="微軟正黑體" panose="020B0604030504040204" pitchFamily="34" charset="-120"/>
                <a:ea typeface="微軟正黑體" panose="020B0604030504040204" pitchFamily="34" charset="-120"/>
              </a:rPr>
              <a:t>5-FGH(</a:t>
            </a:r>
            <a:r>
              <a:rPr lang="zh-TW" altLang="en-US" sz="1200" b="1" dirty="0" smtClean="0">
                <a:latin typeface="微軟正黑體" panose="020B0604030504040204" pitchFamily="34" charset="-120"/>
                <a:ea typeface="微軟正黑體" panose="020B0604030504040204" pitchFamily="34" charset="-120"/>
              </a:rPr>
              <a:t>簡稱為</a:t>
            </a:r>
            <a:r>
              <a:rPr lang="en-US" altLang="zh-TW" sz="1200" b="1" dirty="0" smtClean="0">
                <a:latin typeface="微軟正黑體" panose="020B0604030504040204" pitchFamily="34" charset="-120"/>
                <a:ea typeface="微軟正黑體" panose="020B0604030504040204" pitchFamily="34" charset="-120"/>
              </a:rPr>
              <a:t>B</a:t>
            </a:r>
            <a:r>
              <a:rPr lang="zh-TW" altLang="en-US" sz="1200" b="1" dirty="0" smtClean="0">
                <a:latin typeface="微軟正黑體" panose="020B0604030504040204" pitchFamily="34" charset="-120"/>
                <a:ea typeface="微軟正黑體" panose="020B0604030504040204" pitchFamily="34" charset="-120"/>
              </a:rPr>
              <a:t>課程</a:t>
            </a:r>
            <a:r>
              <a:rPr lang="en-US" altLang="zh-TW" sz="1200" b="1"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a:p>
            <a:pPr marL="618649" indent="-404813">
              <a:lnSpc>
                <a:spcPts val="1800"/>
              </a:lnSpc>
              <a:spcBef>
                <a:spcPts val="450"/>
              </a:spcBef>
              <a:spcAft>
                <a:spcPts val="0"/>
              </a:spcAft>
            </a:pPr>
            <a:r>
              <a:rPr lang="zh-TW" altLang="en-US" sz="1200" b="1" dirty="0">
                <a:solidFill>
                  <a:srgbClr val="036EB8"/>
                </a:solidFill>
                <a:latin typeface="微軟正黑體" panose="020B0604030504040204" pitchFamily="34" charset="-120"/>
                <a:ea typeface="微軟正黑體" panose="020B0604030504040204" pitchFamily="34" charset="-120"/>
              </a:rPr>
              <a:t>操作方式</a:t>
            </a:r>
            <a:r>
              <a:rPr lang="zh-TW" altLang="en-US" sz="1200" b="1"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請先至「</a:t>
            </a:r>
            <a:r>
              <a:rPr lang="zh-TW" altLang="zh-TW" sz="1200" b="1" dirty="0">
                <a:solidFill>
                  <a:srgbClr val="2A59B7"/>
                </a:solidFill>
                <a:latin typeface="微軟正黑體" panose="020B0604030504040204" pitchFamily="34" charset="-120"/>
                <a:ea typeface="微軟正黑體" panose="020B0604030504040204" pitchFamily="34" charset="-120"/>
              </a:rPr>
              <a:t>選課登記</a:t>
            </a:r>
            <a:r>
              <a:rPr lang="zh-TW" altLang="zh-TW" sz="1200"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在其他空堂時段</a:t>
            </a:r>
            <a:r>
              <a:rPr lang="zh-TW" altLang="zh-TW" sz="1200" b="1" dirty="0">
                <a:latin typeface="微軟正黑體" panose="020B0604030504040204" pitchFamily="34" charset="-120"/>
                <a:ea typeface="微軟正黑體" panose="020B0604030504040204" pitchFamily="34" charset="-120"/>
              </a:rPr>
              <a:t>加選</a:t>
            </a:r>
            <a:r>
              <a:rPr lang="en-US" altLang="zh-TW" sz="1200" b="1" dirty="0">
                <a:latin typeface="微軟正黑體" panose="020B0604030504040204" pitchFamily="34" charset="-120"/>
                <a:ea typeface="微軟正黑體" panose="020B0604030504040204" pitchFamily="34" charset="-120"/>
              </a:rPr>
              <a:t>1</a:t>
            </a:r>
            <a:r>
              <a:rPr lang="zh-TW" altLang="zh-TW" sz="1200" b="1" dirty="0">
                <a:latin typeface="微軟正黑體" panose="020B0604030504040204" pitchFamily="34" charset="-120"/>
                <a:ea typeface="微軟正黑體" panose="020B0604030504040204" pitchFamily="34" charset="-120"/>
              </a:rPr>
              <a:t>學分</a:t>
            </a:r>
            <a:r>
              <a:rPr lang="zh-TW" altLang="en-US" sz="1200" b="1" dirty="0" smtClean="0">
                <a:solidFill>
                  <a:srgbClr val="036EB8"/>
                </a:solidFill>
                <a:latin typeface="微軟正黑體" panose="020B0604030504040204" pitchFamily="34" charset="-120"/>
                <a:ea typeface="微軟正黑體" panose="020B0604030504040204" pitchFamily="34" charset="-120"/>
              </a:rPr>
              <a:t>以上</a:t>
            </a:r>
            <a:r>
              <a:rPr lang="zh-TW" altLang="en-US" sz="1200" b="1" dirty="0">
                <a:latin typeface="微軟正黑體" panose="020B0604030504040204" pitchFamily="34" charset="-120"/>
                <a:ea typeface="微軟正黑體" panose="020B0604030504040204" pitchFamily="34" charset="-120"/>
              </a:rPr>
              <a:t>達到</a:t>
            </a:r>
            <a:r>
              <a:rPr lang="zh-TW" altLang="en-US" sz="1200" b="1" dirty="0" smtClean="0">
                <a:latin typeface="微軟正黑體" panose="020B0604030504040204" pitchFamily="34" charset="-120"/>
                <a:ea typeface="微軟正黑體" panose="020B0604030504040204" pitchFamily="34" charset="-120"/>
              </a:rPr>
              <a:t>學分下限</a:t>
            </a:r>
            <a:r>
              <a:rPr lang="zh-TW" altLang="zh-TW" sz="1200" dirty="0">
                <a:latin typeface="微軟正黑體" panose="020B0604030504040204" pitchFamily="34" charset="-120"/>
                <a:ea typeface="微軟正黑體" panose="020B0604030504040204" pitchFamily="34" charset="-120"/>
              </a:rPr>
              <a:t>，再</a:t>
            </a:r>
            <a:r>
              <a:rPr lang="zh-TW" altLang="zh-TW" sz="1200" b="1" dirty="0">
                <a:latin typeface="微軟正黑體" panose="020B0604030504040204" pitchFamily="34" charset="-120"/>
                <a:ea typeface="微軟正黑體" panose="020B0604030504040204" pitchFamily="34" charset="-120"/>
              </a:rPr>
              <a:t>退</a:t>
            </a:r>
            <a:r>
              <a:rPr lang="zh-TW" altLang="zh-TW" sz="1200" b="1" dirty="0" smtClean="0">
                <a:latin typeface="微軟正黑體" panose="020B0604030504040204" pitchFamily="34" charset="-120"/>
                <a:ea typeface="微軟正黑體" panose="020B0604030504040204" pitchFamily="34" charset="-120"/>
              </a:rPr>
              <a:t>選</a:t>
            </a:r>
            <a:r>
              <a:rPr lang="en-US" altLang="zh-TW" sz="1200" b="1" dirty="0" smtClean="0">
                <a:latin typeface="微軟正黑體" panose="020B0604030504040204" pitchFamily="34" charset="-120"/>
                <a:ea typeface="微軟正黑體" panose="020B0604030504040204" pitchFamily="34" charset="-120"/>
              </a:rPr>
              <a:t>A</a:t>
            </a:r>
            <a:r>
              <a:rPr lang="zh-TW" altLang="en-US" sz="1200" b="1" dirty="0" smtClean="0">
                <a:latin typeface="微軟正黑體" panose="020B0604030504040204" pitchFamily="34" charset="-120"/>
                <a:ea typeface="微軟正黑體" panose="020B0604030504040204" pitchFamily="34" charset="-120"/>
              </a:rPr>
              <a:t>課程</a:t>
            </a:r>
            <a:r>
              <a:rPr lang="zh-TW" altLang="en-US" sz="1200"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加選</a:t>
            </a:r>
            <a:r>
              <a:rPr lang="en-US" altLang="zh-TW" sz="1200" b="1" dirty="0" smtClean="0">
                <a:latin typeface="微軟正黑體" panose="020B0604030504040204" pitchFamily="34" charset="-120"/>
                <a:ea typeface="微軟正黑體" panose="020B0604030504040204" pitchFamily="34" charset="-120"/>
              </a:rPr>
              <a:t>B</a:t>
            </a:r>
            <a:r>
              <a:rPr lang="zh-TW" altLang="en-US" sz="1200" b="1" dirty="0" smtClean="0">
                <a:latin typeface="微軟正黑體" panose="020B0604030504040204" pitchFamily="34" charset="-120"/>
                <a:ea typeface="微軟正黑體" panose="020B0604030504040204" pitchFamily="34" charset="-120"/>
              </a:rPr>
              <a:t>課程</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smtClean="0">
              <a:latin typeface="微軟正黑體" panose="020B0604030504040204" pitchFamily="34" charset="-120"/>
              <a:ea typeface="微軟正黑體" panose="020B0604030504040204" pitchFamily="34" charset="-120"/>
            </a:endParaRPr>
          </a:p>
          <a:p>
            <a:pPr marL="618649" indent="-404813">
              <a:lnSpc>
                <a:spcPts val="1800"/>
              </a:lnSpc>
              <a:spcBef>
                <a:spcPts val="450"/>
              </a:spcBef>
              <a:spcAft>
                <a:spcPts val="0"/>
              </a:spcAft>
            </a:pP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註：待批次時，志願序課程只先採計</a:t>
            </a:r>
            <a:r>
              <a:rPr lang="en-US" altLang="zh-TW" sz="1400" b="1" dirty="0" smtClean="0">
                <a:latin typeface="微軟正黑體" panose="020B0604030504040204" pitchFamily="34" charset="-120"/>
                <a:ea typeface="微軟正黑體" panose="020B0604030504040204" pitchFamily="34" charset="-120"/>
              </a:rPr>
              <a:t>1</a:t>
            </a:r>
            <a:r>
              <a:rPr lang="zh-TW" altLang="en-US" sz="1400" b="1" dirty="0" smtClean="0">
                <a:latin typeface="微軟正黑體" panose="020B0604030504040204" pitchFamily="34" charset="-120"/>
                <a:ea typeface="微軟正黑體" panose="020B0604030504040204" pitchFamily="34" charset="-120"/>
              </a:rPr>
              <a:t>次學分，以此案例，不適用加「通識」來衝高。</a:t>
            </a:r>
            <a:endParaRPr lang="zh-TW" altLang="zh-TW" sz="1400" b="1" dirty="0">
              <a:latin typeface="微軟正黑體" panose="020B0604030504040204" pitchFamily="34" charset="-120"/>
              <a:ea typeface="微軟正黑體" panose="020B0604030504040204" pitchFamily="34" charset="-120"/>
            </a:endParaRPr>
          </a:p>
        </p:txBody>
      </p:sp>
      <p:sp>
        <p:nvSpPr>
          <p:cNvPr id="15" name="矩形 14"/>
          <p:cNvSpPr/>
          <p:nvPr/>
        </p:nvSpPr>
        <p:spPr bwMode="auto">
          <a:xfrm>
            <a:off x="1978479" y="4299942"/>
            <a:ext cx="5003656" cy="169887"/>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7" name="矩形 16"/>
          <p:cNvSpPr/>
          <p:nvPr/>
        </p:nvSpPr>
        <p:spPr>
          <a:xfrm>
            <a:off x="107504" y="723666"/>
            <a:ext cx="2492990" cy="369332"/>
          </a:xfrm>
          <a:prstGeom prst="rect">
            <a:avLst/>
          </a:prstGeom>
        </p:spPr>
        <p:txBody>
          <a:bodyPr wrap="none">
            <a:spAutoFit/>
          </a:bodyPr>
          <a:lstStyle/>
          <a:p>
            <a:pPr>
              <a:defRPr/>
            </a:pPr>
            <a:r>
              <a:rPr lang="zh-TW" altLang="en-US" b="1" dirty="0" smtClean="0">
                <a:solidFill>
                  <a:srgbClr val="002060"/>
                </a:solidFill>
                <a:latin typeface="+mj-ea"/>
                <a:ea typeface="+mj-ea"/>
              </a:rPr>
              <a:t>警</a:t>
            </a:r>
            <a:r>
              <a:rPr lang="zh-TW" altLang="en-US" b="1" dirty="0">
                <a:solidFill>
                  <a:srgbClr val="002060"/>
                </a:solidFill>
                <a:latin typeface="+mj-ea"/>
                <a:ea typeface="+mj-ea"/>
              </a:rPr>
              <a:t>示「</a:t>
            </a:r>
            <a:r>
              <a:rPr lang="zh-TW" altLang="en-US" b="1" dirty="0">
                <a:solidFill>
                  <a:srgbClr val="FF0000"/>
                </a:solidFill>
                <a:latin typeface="+mj-ea"/>
                <a:ea typeface="+mj-ea"/>
              </a:rPr>
              <a:t>選課學分下限</a:t>
            </a:r>
            <a:r>
              <a:rPr lang="zh-TW" altLang="en-US" b="1" dirty="0" smtClean="0">
                <a:solidFill>
                  <a:srgbClr val="002060"/>
                </a:solidFill>
                <a:latin typeface="+mj-ea"/>
                <a:ea typeface="+mj-ea"/>
              </a:rPr>
              <a:t>」</a:t>
            </a:r>
            <a:endParaRPr lang="zh-TW" altLang="en-US" b="1" dirty="0">
              <a:solidFill>
                <a:srgbClr val="002060"/>
              </a:solidFill>
              <a:latin typeface="+mj-ea"/>
              <a:ea typeface="+mj-ea"/>
            </a:endParaRPr>
          </a:p>
        </p:txBody>
      </p:sp>
    </p:spTree>
    <p:extLst>
      <p:ext uri="{BB962C8B-B14F-4D97-AF65-F5344CB8AC3E}">
        <p14:creationId xmlns:p14="http://schemas.microsoft.com/office/powerpoint/2010/main" val="12477930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763688" y="1203598"/>
            <a:ext cx="5829300" cy="3222997"/>
          </a:xfrm>
          <a:prstGeom prst="rect">
            <a:avLst/>
          </a:prstGeom>
        </p:spPr>
        <p:txBody>
          <a:bodyPr/>
          <a:lstStyle/>
          <a:p>
            <a:pPr>
              <a:spcBef>
                <a:spcPts val="900"/>
              </a:spcBef>
            </a:pPr>
            <a:r>
              <a:rPr lang="zh-TW" altLang="zh-TW" sz="1800" kern="100" dirty="0" smtClean="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t>網路</a:t>
            </a:r>
            <a:r>
              <a:rPr lang="zh-TW" altLang="zh-TW" sz="1800" kern="100" dirty="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t>選課的操作紀錄</a:t>
            </a:r>
            <a:r>
              <a:rPr lang="zh-TW" altLang="en-US" sz="1800" kern="100" dirty="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t>、預選批次</a:t>
            </a:r>
            <a:r>
              <a:rPr lang="zh-TW" altLang="zh-TW" sz="1800" kern="100" dirty="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t>，可以自己查詢</a:t>
            </a:r>
            <a:r>
              <a:rPr lang="zh-TW" altLang="en-US" sz="1800" kern="100" dirty="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kern="100" dirty="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800" kern="100" dirty="0">
                <a:solidFill>
                  <a:srgbClr val="2A59B7"/>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000" b="0" kern="1200" cap="none" dirty="0">
                <a:solidFill>
                  <a:srgbClr val="2A59B7"/>
                </a:solidFill>
                <a:latin typeface="微軟正黑體" panose="020B0604030504040204" pitchFamily="34" charset="-120"/>
                <a:ea typeface="微軟正黑體" panose="020B0604030504040204" pitchFamily="34" charset="-120"/>
                <a:cs typeface="+mn-cs"/>
              </a:rPr>
              <a:t/>
            </a:r>
            <a:br>
              <a:rPr lang="en-US" altLang="zh-TW" sz="1000" b="0" kern="1200" cap="none" dirty="0">
                <a:solidFill>
                  <a:srgbClr val="2A59B7"/>
                </a:solidFill>
                <a:latin typeface="微軟正黑體" panose="020B0604030504040204" pitchFamily="34" charset="-120"/>
                <a:ea typeface="微軟正黑體" panose="020B0604030504040204" pitchFamily="34" charset="-120"/>
                <a:cs typeface="+mn-cs"/>
              </a:rPr>
            </a:br>
            <a:r>
              <a:rPr lang="zh-TW" altLang="en-US" sz="1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路徑：</a:t>
            </a:r>
            <a:r>
              <a:rPr lang="zh-TW" altLang="zh-TW" sz="1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單一</a:t>
            </a:r>
            <a:r>
              <a:rPr lang="zh-TW" altLang="en-US" sz="1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入口服務網</a:t>
            </a:r>
            <a:r>
              <a:rPr lang="en-US" altLang="zh-TW" sz="1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教務資訊系統</a:t>
            </a:r>
            <a:r>
              <a:rPr lang="en-US" altLang="zh-TW" sz="18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選課操作紀錄查詢：我的課程</a:t>
            </a: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u="sng" kern="100" dirty="0" err="1">
                <a:solidFill>
                  <a:srgbClr val="0563C1"/>
                </a:solidFill>
                <a:latin typeface="微軟正黑體" panose="020B0604030504040204" pitchFamily="34" charset="-120"/>
                <a:ea typeface="微軟正黑體" panose="020B0604030504040204" pitchFamily="34" charset="-120"/>
                <a:cs typeface="Times New Roman" panose="02020603050405020304" pitchFamily="18" charset="0"/>
                <a:hlinkClick r:id="rId3"/>
              </a:rPr>
              <a:t>選課操作紀錄查詢</a:t>
            </a:r>
            <a:r>
              <a:rPr lang="zh-TW"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zh-TW"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預選批次紀錄查詢：我的課程</a:t>
            </a: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u="sng" kern="100" dirty="0" err="1">
                <a:solidFill>
                  <a:srgbClr val="0563C1"/>
                </a:solidFill>
                <a:latin typeface="微軟正黑體" panose="020B0604030504040204" pitchFamily="34" charset="-120"/>
                <a:ea typeface="微軟正黑體" panose="020B0604030504040204" pitchFamily="34" charset="-120"/>
                <a:cs typeface="Times New Roman" panose="02020603050405020304" pitchFamily="18" charset="0"/>
                <a:hlinkClick r:id="rId4"/>
              </a:rPr>
              <a:t>預選批次紀錄查詢</a:t>
            </a:r>
            <a:r>
              <a:rPr lang="zh-TW"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zh-TW"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選課結果清單列印</a:t>
            </a:r>
            <a:r>
              <a:rPr lang="zh-TW"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：我的課程</a:t>
            </a:r>
            <a:r>
              <a:rPr lang="en-US" altLang="zh-TW" sz="16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u="sng" kern="100" dirty="0" err="1">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hlinkClick r:id="rId5"/>
              </a:rPr>
              <a:t>選課結果清單列印</a:t>
            </a:r>
            <a:r>
              <a:rPr lang="en-US" altLang="zh-TW" sz="1600" u="sng" kern="10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u="sng" kern="10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b="0" cap="none" dirty="0">
                <a:solidFill>
                  <a:srgbClr val="000000"/>
                </a:solidFill>
                <a:latin typeface="微軟正黑體" panose="020B0604030504040204" pitchFamily="34" charset="-120"/>
                <a:ea typeface="微軟正黑體" panose="020B0604030504040204" pitchFamily="34" charset="-120"/>
                <a:cs typeface="+mn-cs"/>
              </a:rPr>
              <a:t/>
            </a:r>
            <a:br>
              <a:rPr lang="zh-TW" altLang="en-US" sz="1600" b="0" cap="none" dirty="0">
                <a:solidFill>
                  <a:srgbClr val="000000"/>
                </a:solidFill>
                <a:latin typeface="微軟正黑體" panose="020B0604030504040204" pitchFamily="34" charset="-120"/>
                <a:ea typeface="微軟正黑體" panose="020B0604030504040204" pitchFamily="34" charset="-120"/>
                <a:cs typeface="+mn-cs"/>
              </a:rPr>
            </a:br>
            <a:r>
              <a:rPr lang="zh-TW"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zh-TW" altLang="zh-TW" sz="1600" kern="100" dirty="0">
                <a:latin typeface="微軟正黑體" panose="020B0604030504040204" pitchFamily="34" charset="-120"/>
                <a:ea typeface="微軟正黑體" panose="020B0604030504040204" pitchFamily="34" charset="-120"/>
                <a:cs typeface="Times New Roman" panose="02020603050405020304" pitchFamily="18" charset="0"/>
              </a:rPr>
            </a:br>
            <a:endParaRPr lang="zh-TW" altLang="en-US" sz="16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057636" y="415889"/>
            <a:ext cx="1620957"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選課系統相關查詢</a:t>
            </a:r>
            <a:endParaRPr lang="zh-TW" altLang="en-US" sz="1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5" name="圖片 4">
            <a:hlinkClick r:id="rId6" action="ppaction://hlinksldjump"/>
          </p:cNvPr>
          <p:cNvPicPr>
            <a:picLocks noChangeAspect="1"/>
          </p:cNvPicPr>
          <p:nvPr/>
        </p:nvPicPr>
        <p:blipFill>
          <a:blip r:embed="rId7"/>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A61D69A7-FBAF-4855-8ED5-6C34C41625C2}"/>
              </a:ext>
            </a:extLst>
          </p:cNvPr>
          <p:cNvSpPr>
            <a:spLocks noGrp="1"/>
          </p:cNvSpPr>
          <p:nvPr>
            <p:ph type="title" idx="4294967295"/>
          </p:nvPr>
        </p:nvSpPr>
        <p:spPr>
          <a:xfrm>
            <a:off x="203584" y="795237"/>
            <a:ext cx="5229225" cy="542925"/>
          </a:xfrm>
        </p:spPr>
        <p:txBody>
          <a:bodyPr>
            <a:normAutofit/>
          </a:bodyPr>
          <a:lstStyle/>
          <a:p>
            <a:pPr>
              <a:defRPr/>
            </a:pPr>
            <a:r>
              <a:rPr lang="zh-TW" altLang="zh-TW" sz="2000" kern="100" cap="all"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到底要修過哪些課程才能</a:t>
            </a:r>
            <a:r>
              <a:rPr lang="zh-TW" altLang="zh-TW" sz="2000" kern="100" cap="all"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畢業</a:t>
            </a:r>
            <a:r>
              <a:rPr lang="en-US" altLang="zh-TW" sz="2000" kern="100" cap="all"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kern="100" cap="all"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資料庫圖表 7">
            <a:extLst>
              <a:ext uri="{FF2B5EF4-FFF2-40B4-BE49-F238E27FC236}">
                <a16:creationId xmlns:a16="http://schemas.microsoft.com/office/drawing/2014/main" id="{B2ED8934-B485-4781-8933-7A956F1FA38D}"/>
              </a:ext>
            </a:extLst>
          </p:cNvPr>
          <p:cNvGraphicFramePr/>
          <p:nvPr>
            <p:extLst>
              <p:ext uri="{D42A27DB-BD31-4B8C-83A1-F6EECF244321}">
                <p14:modId xmlns:p14="http://schemas.microsoft.com/office/powerpoint/2010/main" val="2982964977"/>
              </p:ext>
            </p:extLst>
          </p:nvPr>
        </p:nvGraphicFramePr>
        <p:xfrm>
          <a:off x="1280971" y="1781076"/>
          <a:ext cx="1863864" cy="227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22" name="矩形 6"/>
          <p:cNvSpPr>
            <a:spLocks noChangeArrowheads="1"/>
          </p:cNvSpPr>
          <p:nvPr/>
        </p:nvSpPr>
        <p:spPr bwMode="auto">
          <a:xfrm>
            <a:off x="4239995" y="921632"/>
            <a:ext cx="4445794"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169863">
              <a:spcBef>
                <a:spcPct val="20000"/>
              </a:spcBef>
              <a:buClr>
                <a:schemeClr val="tx2"/>
              </a:buClr>
              <a:buFont typeface="Wingdings" panose="05000000000000000000" pitchFamily="2" charset="2"/>
              <a:buChar char="v"/>
              <a:defRPr sz="2800">
                <a:solidFill>
                  <a:schemeClr val="tx1"/>
                </a:solidFill>
                <a:latin typeface="華康標楷體" panose="02020509000000000000" pitchFamily="65" charset="-120"/>
                <a:ea typeface="華康標楷體" panose="02020509000000000000"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anose="02020509000000000000" pitchFamily="65" charset="-120"/>
                <a:ea typeface="華康標楷體" panose="02020509000000000000" pitchFamily="65" charset="-120"/>
              </a:defRPr>
            </a:lvl2pPr>
            <a:lvl3pPr marL="1143000" indent="-228600">
              <a:spcBef>
                <a:spcPct val="20000"/>
              </a:spcBef>
              <a:buClr>
                <a:schemeClr val="accent2"/>
              </a:buClr>
              <a:buChar char="•"/>
              <a:defRPr sz="2400">
                <a:solidFill>
                  <a:schemeClr val="tx1"/>
                </a:solidFill>
                <a:latin typeface="華康標楷體" panose="02020509000000000000" pitchFamily="65" charset="-120"/>
                <a:ea typeface="華康標楷體" panose="02020509000000000000" pitchFamily="65" charset="-120"/>
              </a:defRPr>
            </a:lvl3pPr>
            <a:lvl4pPr marL="1600200" indent="-228600">
              <a:spcBef>
                <a:spcPct val="20000"/>
              </a:spcBef>
              <a:buChar char="–"/>
              <a:defRPr sz="2000">
                <a:solidFill>
                  <a:schemeClr val="tx1"/>
                </a:solidFill>
                <a:latin typeface="華康標楷體" panose="02020509000000000000" pitchFamily="65" charset="-120"/>
                <a:ea typeface="華康標楷體" panose="02020509000000000000" pitchFamily="65" charset="-120"/>
              </a:defRPr>
            </a:lvl4pPr>
            <a:lvl5pPr marL="2057400" indent="-228600">
              <a:spcBef>
                <a:spcPct val="20000"/>
              </a:spcBef>
              <a:buChar char="»"/>
              <a:defRPr sz="2000">
                <a:solidFill>
                  <a:schemeClr val="tx1"/>
                </a:solidFill>
                <a:latin typeface="華康標楷體" panose="02020509000000000000" pitchFamily="65" charset="-120"/>
                <a:ea typeface="華康標楷體" panose="02020509000000000000" pitchFamily="65" charset="-120"/>
              </a:defRPr>
            </a:lvl5pPr>
            <a:lvl6pPr marL="2514600" indent="-228600" eaLnBrk="0" fontAlgn="base" hangingPunct="0">
              <a:spcBef>
                <a:spcPct val="20000"/>
              </a:spcBef>
              <a:spcAft>
                <a:spcPct val="0"/>
              </a:spcAft>
              <a:buChar char="»"/>
              <a:defRPr sz="2000">
                <a:solidFill>
                  <a:schemeClr val="tx1"/>
                </a:solidFill>
                <a:latin typeface="華康標楷體" panose="02020509000000000000" pitchFamily="65" charset="-120"/>
                <a:ea typeface="華康標楷體" panose="02020509000000000000" pitchFamily="65" charset="-120"/>
              </a:defRPr>
            </a:lvl6pPr>
            <a:lvl7pPr marL="2971800" indent="-228600" eaLnBrk="0" fontAlgn="base" hangingPunct="0">
              <a:spcBef>
                <a:spcPct val="20000"/>
              </a:spcBef>
              <a:spcAft>
                <a:spcPct val="0"/>
              </a:spcAft>
              <a:buChar char="»"/>
              <a:defRPr sz="2000">
                <a:solidFill>
                  <a:schemeClr val="tx1"/>
                </a:solidFill>
                <a:latin typeface="華康標楷體" panose="02020509000000000000" pitchFamily="65" charset="-120"/>
                <a:ea typeface="華康標楷體" panose="02020509000000000000" pitchFamily="65" charset="-120"/>
              </a:defRPr>
            </a:lvl7pPr>
            <a:lvl8pPr marL="3429000" indent="-228600" eaLnBrk="0" fontAlgn="base" hangingPunct="0">
              <a:spcBef>
                <a:spcPct val="20000"/>
              </a:spcBef>
              <a:spcAft>
                <a:spcPct val="0"/>
              </a:spcAft>
              <a:buChar char="»"/>
              <a:defRPr sz="2000">
                <a:solidFill>
                  <a:schemeClr val="tx1"/>
                </a:solidFill>
                <a:latin typeface="華康標楷體" panose="02020509000000000000" pitchFamily="65" charset="-120"/>
                <a:ea typeface="華康標楷體" panose="02020509000000000000" pitchFamily="65" charset="-120"/>
              </a:defRPr>
            </a:lvl8pPr>
            <a:lvl9pPr marL="3886200" indent="-228600" eaLnBrk="0" fontAlgn="base" hangingPunct="0">
              <a:spcBef>
                <a:spcPct val="20000"/>
              </a:spcBef>
              <a:spcAft>
                <a:spcPct val="0"/>
              </a:spcAft>
              <a:buChar char="»"/>
              <a:defRPr sz="2000">
                <a:solidFill>
                  <a:schemeClr val="tx1"/>
                </a:solidFill>
                <a:latin typeface="華康標楷體" panose="02020509000000000000" pitchFamily="65" charset="-120"/>
                <a:ea typeface="華康標楷體" panose="02020509000000000000" pitchFamily="65" charset="-120"/>
              </a:defRPr>
            </a:lvl9pPr>
          </a:lstStyle>
          <a:p>
            <a:pPr marL="273050" indent="0" algn="ctr">
              <a:lnSpc>
                <a:spcPts val="1300"/>
              </a:lnSpc>
              <a:spcBef>
                <a:spcPct val="0"/>
              </a:spcBef>
              <a:spcAft>
                <a:spcPts val="2250"/>
              </a:spcAft>
              <a:buClrTx/>
              <a:buNone/>
              <a:defRPr/>
            </a:pPr>
            <a:r>
              <a:rPr lang="zh-TW" altLang="en-US"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進入「單一</a:t>
            </a:r>
            <a:r>
              <a:rPr lang="zh-TW" altLang="en-US" sz="21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入口</a:t>
            </a:r>
            <a:r>
              <a:rPr lang="zh-TW" altLang="en-US"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服務網」</a:t>
            </a:r>
            <a:endParaRPr lang="en-US" altLang="zh-TW"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04788" indent="0" algn="ctr">
              <a:lnSpc>
                <a:spcPts val="1300"/>
              </a:lnSpc>
              <a:spcBef>
                <a:spcPct val="0"/>
              </a:spcBef>
              <a:spcAft>
                <a:spcPts val="2250"/>
              </a:spcAft>
              <a:buClrTx/>
              <a:buNone/>
              <a:defRPr/>
            </a:pPr>
            <a:r>
              <a:rPr lang="en-US" altLang="zh-TW"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成績資訊</a:t>
            </a:r>
            <a:r>
              <a:rPr lang="en-US" altLang="zh-TW"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Segoe UI Emoji" panose="020B0502040204020203" pitchFamily="34" charset="0"/>
              </a:rPr>
              <a:t>→</a:t>
            </a:r>
            <a:r>
              <a:rPr lang="zh-TW" altLang="zh-TW" sz="21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應修未修畢業學分</a:t>
            </a:r>
            <a:endParaRPr lang="zh-TW" altLang="en-US" sz="2100" b="1" dirty="0">
              <a:solidFill>
                <a:srgbClr val="002060"/>
              </a:solidFill>
              <a:latin typeface="微軟正黑體" panose="020B0604030504040204" pitchFamily="34" charset="-120"/>
              <a:ea typeface="微軟正黑體" panose="020B0604030504040204" pitchFamily="34" charset="-120"/>
            </a:endParaRPr>
          </a:p>
        </p:txBody>
      </p:sp>
      <p:pic>
        <p:nvPicPr>
          <p:cNvPr id="43015" name="圖片 1"/>
          <p:cNvPicPr>
            <a:picLocks noChangeAspect="1"/>
          </p:cNvPicPr>
          <p:nvPr/>
        </p:nvPicPr>
        <p:blipFill>
          <a:blip r:embed="rId8">
            <a:extLst>
              <a:ext uri="{28A0092B-C50C-407E-A947-70E740481C1C}">
                <a14:useLocalDpi xmlns:a14="http://schemas.microsoft.com/office/drawing/2010/main" val="0"/>
              </a:ext>
            </a:extLst>
          </a:blip>
          <a:srcRect l="-398" t="31100" r="50848" b="8316"/>
          <a:stretch>
            <a:fillRect/>
          </a:stretch>
        </p:blipFill>
        <p:spPr bwMode="auto">
          <a:xfrm>
            <a:off x="4663600" y="1642342"/>
            <a:ext cx="3990975" cy="290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61644" y="3964580"/>
            <a:ext cx="3701526" cy="954107"/>
          </a:xfrm>
          <a:prstGeom prst="rect">
            <a:avLst/>
          </a:prstGeom>
        </p:spPr>
        <p:txBody>
          <a:bodyPr wrap="square">
            <a:spAutoFit/>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請查看</a:t>
            </a:r>
            <a:r>
              <a:rPr lang="zh-TW" altLang="en-US" sz="1400" b="1" dirty="0">
                <a:solidFill>
                  <a:srgbClr val="FF0000"/>
                </a:solidFill>
                <a:latin typeface="微軟正黑體" panose="020B0604030504040204" pitchFamily="34" charset="-120"/>
                <a:ea typeface="微軟正黑體" panose="020B0604030504040204" pitchFamily="34" charset="-120"/>
              </a:rPr>
              <a:t>「自己的課程流程圖」</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400" b="1" dirty="0" smtClean="0">
                <a:latin typeface="微軟正黑體" panose="020B0604030504040204" pitchFamily="34" charset="-120"/>
                <a:ea typeface="微軟正黑體" panose="020B0604030504040204" pitchFamily="34" charset="-120"/>
              </a:rPr>
              <a:t>大學</a:t>
            </a:r>
            <a:r>
              <a:rPr lang="zh-TW" altLang="en-US" sz="1400" b="1" dirty="0">
                <a:latin typeface="微軟正黑體" panose="020B0604030504040204" pitchFamily="34" charset="-120"/>
                <a:ea typeface="微軟正黑體" panose="020B0604030504040204" pitchFamily="34" charset="-120"/>
              </a:rPr>
              <a:t>部</a:t>
            </a:r>
            <a:r>
              <a:rPr lang="zh-TW" altLang="zh-TW" sz="1400" b="1" dirty="0" smtClean="0">
                <a:latin typeface="微軟正黑體" panose="020B0604030504040204" pitchFamily="34" charset="-120"/>
                <a:ea typeface="微軟正黑體" panose="020B0604030504040204" pitchFamily="34" charset="-120"/>
              </a:rPr>
              <a:t>分</a:t>
            </a:r>
            <a:r>
              <a:rPr lang="zh-TW" altLang="en-US" sz="1400" b="1" dirty="0" smtClean="0">
                <a:latin typeface="微軟正黑體" panose="020B0604030504040204" pitchFamily="34" charset="-120"/>
                <a:ea typeface="微軟正黑體" panose="020B0604030504040204" pitchFamily="34" charset="-120"/>
              </a:rPr>
              <a:t>為</a:t>
            </a:r>
            <a:r>
              <a:rPr lang="zh-TW" altLang="zh-TW" sz="1400" b="1" dirty="0">
                <a:latin typeface="微軟正黑體" panose="020B0604030504040204" pitchFamily="34" charset="-120"/>
                <a:ea typeface="微軟正黑體" panose="020B0604030504040204" pitchFamily="34" charset="-120"/>
              </a:rPr>
              <a:t>「校共同必修、學院必修、系所必修、組必修</a:t>
            </a:r>
            <a:r>
              <a:rPr lang="zh-TW" altLang="en-US" sz="1400" b="1" dirty="0">
                <a:latin typeface="微軟正黑體" panose="020B0604030504040204" pitchFamily="34" charset="-120"/>
                <a:ea typeface="微軟正黑體" panose="020B0604030504040204" pitchFamily="34" charset="-120"/>
              </a:rPr>
              <a:t>，還有</a:t>
            </a:r>
            <a:r>
              <a:rPr lang="zh-TW" altLang="zh-TW" sz="1400" b="1" dirty="0">
                <a:latin typeface="微軟正黑體" panose="020B0604030504040204" pitchFamily="34" charset="-120"/>
                <a:ea typeface="微軟正黑體" panose="020B0604030504040204" pitchFamily="34" charset="-120"/>
              </a:rPr>
              <a:t>選修」</a:t>
            </a:r>
            <a:r>
              <a:rPr lang="zh-TW" altLang="en-US" sz="1400" b="1" dirty="0" smtClean="0">
                <a:latin typeface="微軟正黑體" panose="020B0604030504040204" pitchFamily="34" charset="-120"/>
                <a:ea typeface="微軟正黑體" panose="020B0604030504040204" pitchFamily="34" charset="-120"/>
              </a:rPr>
              <a:t>。並</a:t>
            </a:r>
            <a:r>
              <a:rPr lang="zh-TW" altLang="en-US" sz="1400" b="1" dirty="0" smtClean="0">
                <a:solidFill>
                  <a:srgbClr val="FF0000"/>
                </a:solidFill>
                <a:latin typeface="微軟正黑體" panose="020B0604030504040204" pitchFamily="34" charset="-120"/>
                <a:ea typeface="微軟正黑體" panose="020B0604030504040204" pitchFamily="34" charset="-120"/>
              </a:rPr>
              <a:t>留</a:t>
            </a:r>
            <a:r>
              <a:rPr lang="zh-TW" altLang="en-US" sz="1400" b="1" dirty="0">
                <a:solidFill>
                  <a:srgbClr val="FF0000"/>
                </a:solidFill>
                <a:latin typeface="微軟正黑體" panose="020B0604030504040204" pitchFamily="34" charset="-120"/>
                <a:ea typeface="微軟正黑體" panose="020B0604030504040204" pitchFamily="34" charset="-120"/>
              </a:rPr>
              <a:t>意</a:t>
            </a:r>
            <a:r>
              <a:rPr lang="zh-TW" altLang="zh-TW" sz="1400" b="1" dirty="0" smtClean="0">
                <a:solidFill>
                  <a:srgbClr val="FF0000"/>
                </a:solidFill>
                <a:latin typeface="微軟正黑體" panose="020B0604030504040204" pitchFamily="34" charset="-120"/>
                <a:ea typeface="微軟正黑體" panose="020B0604030504040204" pitchFamily="34" charset="-120"/>
              </a:rPr>
              <a:t>最</a:t>
            </a:r>
            <a:r>
              <a:rPr lang="zh-TW" altLang="zh-TW" sz="1400" b="1" dirty="0">
                <a:solidFill>
                  <a:srgbClr val="FF0000"/>
                </a:solidFill>
                <a:latin typeface="微軟正黑體" panose="020B0604030504040204" pitchFamily="34" charset="-120"/>
                <a:ea typeface="微軟正黑體" panose="020B0604030504040204" pitchFamily="34" charset="-120"/>
              </a:rPr>
              <a:t>下方各系的備註</a:t>
            </a:r>
            <a:r>
              <a:rPr lang="zh-TW" altLang="zh-TW" sz="1400" b="1" dirty="0" smtClean="0">
                <a:solidFill>
                  <a:srgbClr val="FF0000"/>
                </a:solidFill>
                <a:latin typeface="微軟正黑體" panose="020B0604030504040204" pitchFamily="34" charset="-120"/>
                <a:ea typeface="微軟正黑體" panose="020B0604030504040204" pitchFamily="34" charset="-120"/>
              </a:rPr>
              <a:t>說明</a:t>
            </a:r>
            <a:r>
              <a:rPr lang="zh-TW" altLang="en-US" sz="1400" b="1" dirty="0" smtClean="0">
                <a:latin typeface="微軟正黑體" panose="020B0604030504040204" pitchFamily="34" charset="-120"/>
                <a:ea typeface="微軟正黑體" panose="020B0604030504040204" pitchFamily="34" charset="-120"/>
              </a:rPr>
              <a:t>，詳洽您所屬系所辦公室</a:t>
            </a:r>
            <a:endParaRPr lang="en-US" altLang="zh-TW" sz="1400" b="1"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607608" y="1295270"/>
            <a:ext cx="1210589" cy="707886"/>
          </a:xfrm>
          <a:prstGeom prst="rect">
            <a:avLst/>
          </a:prstGeom>
          <a:noFill/>
        </p:spPr>
        <p:txBody>
          <a:bodyPr wrap="none" rtlCol="0">
            <a:spAutoFit/>
          </a:bodyPr>
          <a:lstStyle/>
          <a:p>
            <a:pPr algn="ctr"/>
            <a:r>
              <a:rPr lang="zh-TW" altLang="en-US" sz="2000" b="1" dirty="0">
                <a:solidFill>
                  <a:srgbClr val="2A59B7"/>
                </a:solidFill>
                <a:latin typeface="微軟正黑體" panose="020B0604030504040204" pitchFamily="34" charset="-120"/>
                <a:ea typeface="微軟正黑體" panose="020B0604030504040204" pitchFamily="34" charset="-120"/>
              </a:rPr>
              <a:t>大</a:t>
            </a:r>
            <a:r>
              <a:rPr lang="zh-TW" altLang="en-US" sz="2000" b="1" dirty="0" smtClean="0">
                <a:solidFill>
                  <a:srgbClr val="2A59B7"/>
                </a:solidFill>
                <a:latin typeface="微軟正黑體" panose="020B0604030504040204" pitchFamily="34" charset="-120"/>
                <a:ea typeface="微軟正黑體" panose="020B0604030504040204" pitchFamily="34" charset="-120"/>
              </a:rPr>
              <a:t>學部</a:t>
            </a:r>
            <a:endParaRPr lang="en-US" altLang="zh-TW" sz="2000" b="1" dirty="0" smtClean="0">
              <a:solidFill>
                <a:srgbClr val="2A59B7"/>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2A59B7"/>
                </a:solidFill>
                <a:latin typeface="微軟正黑體" panose="020B0604030504040204" pitchFamily="34" charset="-120"/>
                <a:ea typeface="微軟正黑體" panose="020B0604030504040204" pitchFamily="34" charset="-120"/>
              </a:rPr>
              <a:t>課程</a:t>
            </a:r>
            <a:r>
              <a:rPr lang="zh-TW" altLang="en-US" sz="2000" b="1" dirty="0">
                <a:solidFill>
                  <a:srgbClr val="2A59B7"/>
                </a:solidFill>
                <a:latin typeface="微軟正黑體" panose="020B0604030504040204" pitchFamily="34" charset="-120"/>
                <a:ea typeface="微軟正黑體" panose="020B0604030504040204" pitchFamily="34" charset="-120"/>
              </a:rPr>
              <a:t>規劃</a:t>
            </a:r>
          </a:p>
        </p:txBody>
      </p:sp>
      <p:sp>
        <p:nvSpPr>
          <p:cNvPr id="9" name="文字方塊 8"/>
          <p:cNvSpPr txBox="1"/>
          <p:nvPr/>
        </p:nvSpPr>
        <p:spPr>
          <a:xfrm>
            <a:off x="2749935" y="483518"/>
            <a:ext cx="1620957"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應修未修畢業學分</a:t>
            </a:r>
          </a:p>
        </p:txBody>
      </p:sp>
      <p:pic>
        <p:nvPicPr>
          <p:cNvPr id="11" name="圖片 10">
            <a:hlinkClick r:id="rId9" action="ppaction://hlinksldjump"/>
          </p:cNvPr>
          <p:cNvPicPr>
            <a:picLocks noChangeAspect="1"/>
          </p:cNvPicPr>
          <p:nvPr/>
        </p:nvPicPr>
        <p:blipFill>
          <a:blip r:embed="rId10"/>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F01E537C-78A4-46E2-B3E6-D54894CAC1DB}"/>
              </a:ext>
            </a:extLst>
          </p:cNvPr>
          <p:cNvGraphicFramePr>
            <a:graphicFrameLocks noGrp="1"/>
          </p:cNvGraphicFramePr>
          <p:nvPr>
            <p:extLst>
              <p:ext uri="{D42A27DB-BD31-4B8C-83A1-F6EECF244321}">
                <p14:modId xmlns:p14="http://schemas.microsoft.com/office/powerpoint/2010/main" val="329871619"/>
              </p:ext>
            </p:extLst>
          </p:nvPr>
        </p:nvGraphicFramePr>
        <p:xfrm>
          <a:off x="1403648" y="1059582"/>
          <a:ext cx="6625257" cy="3485933"/>
        </p:xfrm>
        <a:graphic>
          <a:graphicData uri="http://schemas.openxmlformats.org/drawingml/2006/table">
            <a:tbl>
              <a:tblPr firstRow="1" firstCol="1" bandRow="1">
                <a:tableStyleId>{93296810-A885-4BE3-A3E7-6D5BEEA58F35}</a:tableStyleId>
              </a:tblPr>
              <a:tblGrid>
                <a:gridCol w="2478672">
                  <a:extLst>
                    <a:ext uri="{9D8B030D-6E8A-4147-A177-3AD203B41FA5}">
                      <a16:colId xmlns:a16="http://schemas.microsoft.com/office/drawing/2014/main" val="20000"/>
                    </a:ext>
                  </a:extLst>
                </a:gridCol>
                <a:gridCol w="2370420">
                  <a:extLst>
                    <a:ext uri="{9D8B030D-6E8A-4147-A177-3AD203B41FA5}">
                      <a16:colId xmlns:a16="http://schemas.microsoft.com/office/drawing/2014/main" val="20001"/>
                    </a:ext>
                  </a:extLst>
                </a:gridCol>
                <a:gridCol w="1776165">
                  <a:extLst>
                    <a:ext uri="{9D8B030D-6E8A-4147-A177-3AD203B41FA5}">
                      <a16:colId xmlns:a16="http://schemas.microsoft.com/office/drawing/2014/main" val="20002"/>
                    </a:ext>
                  </a:extLst>
                </a:gridCol>
              </a:tblGrid>
              <a:tr h="432317">
                <a:tc gridSpan="3">
                  <a:txBody>
                    <a:bodyPr/>
                    <a:lstStyle/>
                    <a:p>
                      <a:pPr algn="ctr">
                        <a:lnSpc>
                          <a:spcPct val="150000"/>
                        </a:lnSpc>
                        <a:spcAft>
                          <a:spcPts val="0"/>
                        </a:spcAft>
                      </a:pPr>
                      <a:r>
                        <a:rPr lang="zh-TW" altLang="en-US" sz="2000" kern="100" dirty="0" smtClean="0">
                          <a:effectLst>
                            <a:outerShdw blurRad="38100" dist="38100" dir="2700000" algn="tl">
                              <a:srgbClr val="000000">
                                <a:alpha val="43137"/>
                              </a:srgbClr>
                            </a:outerShdw>
                          </a:effectLst>
                          <a:latin typeface="微軟正黑體" panose="020B0604030504040204" pitchFamily="34" charset="-120"/>
                          <a:ea typeface="+mn-ea"/>
                          <a:cs typeface="Times New Roman"/>
                        </a:rPr>
                        <a:t> 各學制每學期修習學分數</a:t>
                      </a:r>
                    </a:p>
                  </a:txBody>
                  <a:tcPr marL="51445" marR="51445" marT="0" marB="0"/>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27539">
                <a:tc>
                  <a:txBody>
                    <a:bodyPr/>
                    <a:lstStyle/>
                    <a:p>
                      <a:pPr marL="304800" algn="ctr">
                        <a:lnSpc>
                          <a:spcPct val="100000"/>
                        </a:lnSpc>
                        <a:spcBef>
                          <a:spcPts val="120"/>
                        </a:spcBef>
                        <a:spcAft>
                          <a:spcPts val="120"/>
                        </a:spcAft>
                      </a:pPr>
                      <a:r>
                        <a:rPr lang="zh-TW" sz="1500" b="1" kern="100" dirty="0">
                          <a:effectLst/>
                          <a:latin typeface="微軟正黑體" panose="020B0604030504040204" pitchFamily="34" charset="-120"/>
                          <a:ea typeface="微軟正黑體" panose="020B0604030504040204" pitchFamily="34" charset="-120"/>
                        </a:rPr>
                        <a:t>學制</a:t>
                      </a:r>
                    </a:p>
                  </a:txBody>
                  <a:tcPr marL="51445" marR="51445" marT="0" marB="0" anchor="ctr"/>
                </a:tc>
                <a:tc>
                  <a:txBody>
                    <a:bodyPr/>
                    <a:lstStyle/>
                    <a:p>
                      <a:pPr marL="304800" algn="ctr">
                        <a:lnSpc>
                          <a:spcPct val="100000"/>
                        </a:lnSpc>
                        <a:spcBef>
                          <a:spcPts val="120"/>
                        </a:spcBef>
                        <a:spcAft>
                          <a:spcPts val="120"/>
                        </a:spcAft>
                      </a:pPr>
                      <a:r>
                        <a:rPr lang="zh-TW" sz="1500" b="1" kern="100" dirty="0">
                          <a:effectLst/>
                          <a:latin typeface="微軟正黑體" panose="020B0604030504040204" pitchFamily="34" charset="-120"/>
                          <a:ea typeface="微軟正黑體" panose="020B0604030504040204" pitchFamily="34" charset="-120"/>
                        </a:rPr>
                        <a:t>學分上限</a:t>
                      </a:r>
                      <a:endParaRPr lang="zh-TW" sz="1500" b="1" kern="100" dirty="0">
                        <a:solidFill>
                          <a:srgbClr val="0060A8"/>
                        </a:solidFill>
                        <a:effectLst/>
                        <a:latin typeface="微軟正黑體" panose="020B0604030504040204" pitchFamily="34" charset="-120"/>
                        <a:ea typeface="微軟正黑體" panose="020B0604030504040204" pitchFamily="34" charset="-120"/>
                      </a:endParaRPr>
                    </a:p>
                  </a:txBody>
                  <a:tcPr marL="51445" marR="51445" marT="0" marB="0" anchor="ctr"/>
                </a:tc>
                <a:tc>
                  <a:txBody>
                    <a:bodyPr/>
                    <a:lstStyle/>
                    <a:p>
                      <a:pPr marL="304800" algn="ctr">
                        <a:lnSpc>
                          <a:spcPct val="100000"/>
                        </a:lnSpc>
                        <a:spcBef>
                          <a:spcPts val="120"/>
                        </a:spcBef>
                        <a:spcAft>
                          <a:spcPts val="120"/>
                        </a:spcAft>
                      </a:pPr>
                      <a:r>
                        <a:rPr lang="zh-TW" sz="1500" b="1" kern="100" dirty="0">
                          <a:effectLst/>
                          <a:latin typeface="微軟正黑體" panose="020B0604030504040204" pitchFamily="34" charset="-120"/>
                          <a:ea typeface="微軟正黑體" panose="020B0604030504040204" pitchFamily="34" charset="-120"/>
                        </a:rPr>
                        <a:t>學分下限</a:t>
                      </a:r>
                      <a:endParaRPr lang="zh-TW" sz="1500" b="1" kern="100" dirty="0">
                        <a:solidFill>
                          <a:srgbClr val="0060A8"/>
                        </a:solidFill>
                        <a:effectLst/>
                        <a:latin typeface="微軟正黑體" panose="020B0604030504040204" pitchFamily="34" charset="-120"/>
                        <a:ea typeface="微軟正黑體" panose="020B0604030504040204" pitchFamily="34" charset="-120"/>
                      </a:endParaRPr>
                    </a:p>
                  </a:txBody>
                  <a:tcPr marL="51445" marR="51445" marT="0" marB="0" anchor="ctr"/>
                </a:tc>
                <a:extLst>
                  <a:ext uri="{0D108BD9-81ED-4DB2-BD59-A6C34878D82A}">
                    <a16:rowId xmlns:a16="http://schemas.microsoft.com/office/drawing/2014/main" val="10001"/>
                  </a:ext>
                </a:extLst>
              </a:tr>
              <a:tr h="257878">
                <a:tc>
                  <a:txBody>
                    <a:bodyPr/>
                    <a:lstStyle/>
                    <a:p>
                      <a:pPr marL="304800" algn="ctr" defTabSz="914400" rtl="0" eaLnBrk="1" latinLnBrk="0" hangingPunct="1">
                        <a:lnSpc>
                          <a:spcPct val="100000"/>
                        </a:lnSpc>
                        <a:spcBef>
                          <a:spcPts val="120"/>
                        </a:spcBef>
                        <a:spcAft>
                          <a:spcPts val="120"/>
                        </a:spcAft>
                      </a:pPr>
                      <a:r>
                        <a:rPr lang="zh-TW" sz="1400" kern="100" dirty="0">
                          <a:effectLst/>
                        </a:rPr>
                        <a:t>大學部大一至大三</a:t>
                      </a:r>
                      <a:endParaRPr lang="zh-TW" sz="1400" b="1" kern="100" dirty="0">
                        <a:solidFill>
                          <a:schemeClr val="lt1"/>
                        </a:solidFill>
                        <a:effectLst/>
                        <a:latin typeface="+mn-lt"/>
                        <a:ea typeface="+mn-ea"/>
                        <a:cs typeface="+mn-cs"/>
                      </a:endParaRPr>
                    </a:p>
                  </a:txBody>
                  <a:tcPr marL="51445" marR="51445" marT="0" marB="0" anchor="ctr"/>
                </a:tc>
                <a:tc>
                  <a:txBody>
                    <a:bodyPr/>
                    <a:lstStyle/>
                    <a:p>
                      <a:pPr marL="304800" algn="ctr">
                        <a:lnSpc>
                          <a:spcPct val="100000"/>
                        </a:lnSpc>
                        <a:spcBef>
                          <a:spcPts val="120"/>
                        </a:spcBef>
                        <a:spcAft>
                          <a:spcPts val="120"/>
                        </a:spcAft>
                      </a:pPr>
                      <a:r>
                        <a:rPr lang="en-US" sz="1700" kern="100" dirty="0">
                          <a:effectLst/>
                        </a:rPr>
                        <a:t>25</a:t>
                      </a:r>
                      <a:endParaRPr lang="zh-TW" sz="1700" b="1" kern="100" dirty="0">
                        <a:solidFill>
                          <a:schemeClr val="tx2">
                            <a:lumMod val="75000"/>
                          </a:schemeClr>
                        </a:solidFill>
                        <a:effectLst/>
                        <a:latin typeface="Times New Roman"/>
                        <a:ea typeface="新細明體"/>
                      </a:endParaRPr>
                    </a:p>
                  </a:txBody>
                  <a:tcPr marL="51445" marR="51445" marT="0" marB="0" anchor="ctr"/>
                </a:tc>
                <a:tc>
                  <a:txBody>
                    <a:bodyPr/>
                    <a:lstStyle/>
                    <a:p>
                      <a:pPr marL="304800" algn="ctr">
                        <a:lnSpc>
                          <a:spcPct val="100000"/>
                        </a:lnSpc>
                        <a:spcBef>
                          <a:spcPts val="120"/>
                        </a:spcBef>
                        <a:spcAft>
                          <a:spcPts val="120"/>
                        </a:spcAft>
                      </a:pPr>
                      <a:r>
                        <a:rPr lang="en-US" sz="1700" kern="100" dirty="0">
                          <a:effectLst/>
                        </a:rPr>
                        <a:t>16</a:t>
                      </a:r>
                      <a:endParaRPr lang="zh-TW" sz="1700" b="1" kern="100" dirty="0">
                        <a:solidFill>
                          <a:schemeClr val="tx2">
                            <a:lumMod val="75000"/>
                          </a:schemeClr>
                        </a:solidFill>
                        <a:effectLst/>
                        <a:latin typeface="Times New Roman"/>
                        <a:ea typeface="新細明體"/>
                      </a:endParaRPr>
                    </a:p>
                  </a:txBody>
                  <a:tcPr marL="51445" marR="51445" marT="0" marB="0" anchor="ctr"/>
                </a:tc>
                <a:extLst>
                  <a:ext uri="{0D108BD9-81ED-4DB2-BD59-A6C34878D82A}">
                    <a16:rowId xmlns:a16="http://schemas.microsoft.com/office/drawing/2014/main" val="10002"/>
                  </a:ext>
                </a:extLst>
              </a:tr>
              <a:tr h="257878">
                <a:tc>
                  <a:txBody>
                    <a:bodyPr/>
                    <a:lstStyle/>
                    <a:p>
                      <a:pPr marL="304800" algn="ctr">
                        <a:lnSpc>
                          <a:spcPct val="100000"/>
                        </a:lnSpc>
                        <a:spcBef>
                          <a:spcPts val="120"/>
                        </a:spcBef>
                        <a:spcAft>
                          <a:spcPts val="120"/>
                        </a:spcAft>
                      </a:pPr>
                      <a:r>
                        <a:rPr lang="zh-TW" sz="1400" kern="100" dirty="0">
                          <a:effectLst/>
                        </a:rPr>
                        <a:t>大學部大四</a:t>
                      </a:r>
                      <a:r>
                        <a:rPr lang="en-US" altLang="zh-TW" sz="1400" kern="100" dirty="0">
                          <a:effectLst/>
                        </a:rPr>
                        <a:t>/</a:t>
                      </a:r>
                      <a:r>
                        <a:rPr lang="zh-TW" altLang="en-US" sz="1400" kern="100" dirty="0">
                          <a:effectLst/>
                        </a:rPr>
                        <a:t>大學進修部</a:t>
                      </a:r>
                      <a:endParaRPr lang="zh-TW" sz="1400" kern="100" dirty="0">
                        <a:effectLst/>
                        <a:latin typeface="Times New Roman"/>
                        <a:ea typeface="新細明體"/>
                      </a:endParaRPr>
                    </a:p>
                  </a:txBody>
                  <a:tcPr marL="51445" marR="51445" marT="0" marB="0" anchor="ctr"/>
                </a:tc>
                <a:tc>
                  <a:txBody>
                    <a:bodyPr/>
                    <a:lstStyle/>
                    <a:p>
                      <a:pPr marL="304800" algn="ctr">
                        <a:lnSpc>
                          <a:spcPct val="100000"/>
                        </a:lnSpc>
                        <a:spcBef>
                          <a:spcPts val="120"/>
                        </a:spcBef>
                        <a:spcAft>
                          <a:spcPts val="120"/>
                        </a:spcAft>
                      </a:pPr>
                      <a:r>
                        <a:rPr lang="en-US" sz="1700" kern="100" dirty="0">
                          <a:effectLst/>
                        </a:rPr>
                        <a:t>25</a:t>
                      </a:r>
                      <a:endParaRPr lang="zh-TW" sz="1700" b="1" kern="100" dirty="0">
                        <a:solidFill>
                          <a:schemeClr val="tx1"/>
                        </a:solidFill>
                        <a:effectLst/>
                        <a:latin typeface="Times New Roman"/>
                        <a:ea typeface="新細明體"/>
                      </a:endParaRPr>
                    </a:p>
                  </a:txBody>
                  <a:tcPr marL="51445" marR="51445" marT="0" marB="0" anchor="ctr"/>
                </a:tc>
                <a:tc>
                  <a:txBody>
                    <a:bodyPr/>
                    <a:lstStyle/>
                    <a:p>
                      <a:pPr marL="304800" algn="ctr">
                        <a:lnSpc>
                          <a:spcPct val="100000"/>
                        </a:lnSpc>
                        <a:spcBef>
                          <a:spcPts val="120"/>
                        </a:spcBef>
                        <a:spcAft>
                          <a:spcPts val="120"/>
                        </a:spcAft>
                      </a:pPr>
                      <a:r>
                        <a:rPr lang="en-US" sz="1700" kern="100" dirty="0">
                          <a:effectLst/>
                        </a:rPr>
                        <a:t>9</a:t>
                      </a:r>
                      <a:endParaRPr lang="zh-TW" sz="1700" b="1" kern="100" dirty="0">
                        <a:solidFill>
                          <a:schemeClr val="tx1"/>
                        </a:solidFill>
                        <a:effectLst/>
                        <a:latin typeface="Times New Roman"/>
                        <a:ea typeface="新細明體"/>
                      </a:endParaRPr>
                    </a:p>
                  </a:txBody>
                  <a:tcPr marL="51445" marR="51445" marT="0" marB="0" anchor="ctr"/>
                </a:tc>
                <a:extLst>
                  <a:ext uri="{0D108BD9-81ED-4DB2-BD59-A6C34878D82A}">
                    <a16:rowId xmlns:a16="http://schemas.microsoft.com/office/drawing/2014/main" val="10003"/>
                  </a:ext>
                </a:extLst>
              </a:tr>
              <a:tr h="376646">
                <a:tc>
                  <a:txBody>
                    <a:bodyPr/>
                    <a:lstStyle/>
                    <a:p>
                      <a:pPr marL="304800" algn="ctr">
                        <a:lnSpc>
                          <a:spcPct val="100000"/>
                        </a:lnSpc>
                        <a:spcBef>
                          <a:spcPts val="120"/>
                        </a:spcBef>
                        <a:spcAft>
                          <a:spcPts val="120"/>
                        </a:spcAft>
                      </a:pPr>
                      <a:r>
                        <a:rPr lang="zh-TW" sz="1400" kern="100" dirty="0">
                          <a:effectLst/>
                        </a:rPr>
                        <a:t>大學部延修生</a:t>
                      </a:r>
                      <a:endParaRPr lang="zh-TW" sz="1400" kern="100" dirty="0">
                        <a:effectLst/>
                        <a:latin typeface="Times New Roman"/>
                        <a:ea typeface="新細明體"/>
                      </a:endParaRPr>
                    </a:p>
                  </a:txBody>
                  <a:tcPr marL="51445" marR="51445" marT="0" marB="0" anchor="ctr"/>
                </a:tc>
                <a:tc>
                  <a:txBody>
                    <a:bodyPr/>
                    <a:lstStyle/>
                    <a:p>
                      <a:pPr marL="304800" algn="ctr">
                        <a:lnSpc>
                          <a:spcPct val="100000"/>
                        </a:lnSpc>
                        <a:spcBef>
                          <a:spcPts val="120"/>
                        </a:spcBef>
                        <a:spcAft>
                          <a:spcPts val="120"/>
                        </a:spcAft>
                      </a:pPr>
                      <a:r>
                        <a:rPr lang="en-US" sz="1700" kern="100" dirty="0">
                          <a:effectLst/>
                        </a:rPr>
                        <a:t>25</a:t>
                      </a:r>
                      <a:endParaRPr lang="zh-TW" sz="1700" b="1" kern="100" dirty="0">
                        <a:solidFill>
                          <a:srgbClr val="0060A8"/>
                        </a:solidFill>
                        <a:effectLst/>
                        <a:latin typeface="Times New Roman"/>
                        <a:ea typeface="新細明體"/>
                      </a:endParaRPr>
                    </a:p>
                  </a:txBody>
                  <a:tcPr marL="51445" marR="51445" marT="0" marB="0" anchor="ctr"/>
                </a:tc>
                <a:tc>
                  <a:txBody>
                    <a:bodyPr/>
                    <a:lstStyle/>
                    <a:p>
                      <a:pPr marL="304800" algn="ctr">
                        <a:lnSpc>
                          <a:spcPct val="100000"/>
                        </a:lnSpc>
                        <a:spcBef>
                          <a:spcPts val="120"/>
                        </a:spcBef>
                        <a:spcAft>
                          <a:spcPts val="120"/>
                        </a:spcAft>
                      </a:pPr>
                      <a:r>
                        <a:rPr lang="zh-TW" sz="1700" kern="100" dirty="0" smtClean="0">
                          <a:effectLst/>
                        </a:rPr>
                        <a:t>至少</a:t>
                      </a:r>
                      <a:r>
                        <a:rPr lang="zh-TW" sz="1700" kern="100" dirty="0">
                          <a:effectLst/>
                        </a:rPr>
                        <a:t>一門科目</a:t>
                      </a:r>
                      <a:endParaRPr lang="zh-TW" sz="1700" b="1" kern="100" dirty="0">
                        <a:solidFill>
                          <a:srgbClr val="0060A8"/>
                        </a:solidFill>
                        <a:effectLst/>
                        <a:latin typeface="Times New Roman"/>
                        <a:ea typeface="新細明體"/>
                      </a:endParaRPr>
                    </a:p>
                  </a:txBody>
                  <a:tcPr marL="51445" marR="51445" marT="0" marB="0" anchor="ctr"/>
                </a:tc>
                <a:extLst>
                  <a:ext uri="{0D108BD9-81ED-4DB2-BD59-A6C34878D82A}">
                    <a16:rowId xmlns:a16="http://schemas.microsoft.com/office/drawing/2014/main" val="10004"/>
                  </a:ext>
                </a:extLst>
              </a:tr>
              <a:tr h="594510">
                <a:tc>
                  <a:txBody>
                    <a:bodyPr/>
                    <a:lstStyle/>
                    <a:p>
                      <a:pPr marL="304800" algn="ctr">
                        <a:lnSpc>
                          <a:spcPct val="100000"/>
                        </a:lnSpc>
                        <a:spcBef>
                          <a:spcPts val="120"/>
                        </a:spcBef>
                        <a:spcAft>
                          <a:spcPts val="120"/>
                        </a:spcAft>
                      </a:pPr>
                      <a:r>
                        <a:rPr lang="zh-TW" sz="1400" kern="100" dirty="0">
                          <a:effectLst/>
                        </a:rPr>
                        <a:t>研究生（第一學年</a:t>
                      </a:r>
                      <a:r>
                        <a:rPr lang="zh-TW" sz="1400" kern="100" dirty="0" smtClean="0">
                          <a:effectLst/>
                        </a:rPr>
                        <a:t>）</a:t>
                      </a:r>
                      <a:endParaRPr lang="en-US" altLang="zh-TW" sz="1400" kern="100" dirty="0" smtClean="0">
                        <a:effectLst/>
                      </a:endParaRPr>
                    </a:p>
                  </a:txBody>
                  <a:tcPr marL="51445" marR="51445" marT="0" marB="0" anchor="ctr"/>
                </a:tc>
                <a:tc gridSpan="2">
                  <a:txBody>
                    <a:bodyPr/>
                    <a:lstStyle/>
                    <a:p>
                      <a:pPr marL="304800" algn="ctr">
                        <a:lnSpc>
                          <a:spcPct val="100000"/>
                        </a:lnSpc>
                        <a:spcBef>
                          <a:spcPts val="120"/>
                        </a:spcBef>
                        <a:spcAft>
                          <a:spcPts val="120"/>
                        </a:spcAft>
                      </a:pPr>
                      <a:r>
                        <a:rPr lang="zh-TW" altLang="en-US" sz="1800" b="1" kern="100" dirty="0" smtClean="0">
                          <a:effectLst/>
                        </a:rPr>
                        <a:t> </a:t>
                      </a:r>
                      <a:r>
                        <a:rPr lang="zh-TW" altLang="en-US" sz="1700" b="1" kern="100" dirty="0" smtClean="0">
                          <a:effectLst/>
                        </a:rPr>
                        <a:t>各系所訂定</a:t>
                      </a:r>
                      <a:endParaRPr lang="en-US" altLang="zh-TW" sz="1700" kern="100" dirty="0" smtClean="0">
                        <a:effectLst/>
                      </a:endParaRPr>
                    </a:p>
                    <a:p>
                      <a:pPr marL="304800" algn="ctr">
                        <a:lnSpc>
                          <a:spcPct val="100000"/>
                        </a:lnSpc>
                        <a:spcBef>
                          <a:spcPts val="120"/>
                        </a:spcBef>
                        <a:spcAft>
                          <a:spcPts val="120"/>
                        </a:spcAft>
                      </a:pPr>
                      <a:r>
                        <a:rPr lang="zh-TW" altLang="en-US" sz="1700" kern="100" dirty="0" smtClean="0">
                          <a:effectLst/>
                        </a:rPr>
                        <a:t>但不得</a:t>
                      </a:r>
                      <a:r>
                        <a:rPr lang="zh-TW" sz="1700" kern="100" dirty="0" smtClean="0">
                          <a:effectLst/>
                        </a:rPr>
                        <a:t>少</a:t>
                      </a:r>
                      <a:r>
                        <a:rPr lang="zh-TW" altLang="en-US" sz="1700" kern="100" dirty="0" smtClean="0">
                          <a:effectLst/>
                        </a:rPr>
                        <a:t>於</a:t>
                      </a:r>
                      <a:r>
                        <a:rPr lang="zh-TW" sz="1700" kern="100" dirty="0" smtClean="0">
                          <a:effectLst/>
                        </a:rPr>
                        <a:t>一</a:t>
                      </a:r>
                      <a:r>
                        <a:rPr lang="zh-TW" sz="1700" kern="100" dirty="0">
                          <a:effectLst/>
                        </a:rPr>
                        <a:t>門</a:t>
                      </a:r>
                      <a:r>
                        <a:rPr lang="zh-TW" sz="1700" kern="100" dirty="0" smtClean="0">
                          <a:effectLst/>
                        </a:rPr>
                        <a:t>科目</a:t>
                      </a:r>
                      <a:r>
                        <a:rPr lang="zh-TW" altLang="en-US" sz="1700" kern="100" dirty="0" smtClean="0">
                          <a:effectLst/>
                        </a:rPr>
                        <a:t>，不得多於</a:t>
                      </a:r>
                      <a:r>
                        <a:rPr lang="en-US" altLang="zh-TW" sz="1700" kern="100" dirty="0" smtClean="0">
                          <a:effectLst/>
                        </a:rPr>
                        <a:t>18</a:t>
                      </a:r>
                      <a:r>
                        <a:rPr lang="zh-TW" altLang="en-US" sz="1700" kern="100" dirty="0" smtClean="0">
                          <a:effectLst/>
                        </a:rPr>
                        <a:t>學分</a:t>
                      </a:r>
                      <a:endParaRPr lang="zh-TW" sz="1700" b="1" kern="100" dirty="0">
                        <a:solidFill>
                          <a:srgbClr val="0060A8"/>
                        </a:solidFill>
                        <a:effectLst/>
                        <a:latin typeface="Times New Roman"/>
                        <a:ea typeface="新細明體"/>
                      </a:endParaRPr>
                    </a:p>
                  </a:txBody>
                  <a:tcPr marL="51445" marR="51445" marT="0" marB="0" anchor="ctr"/>
                </a:tc>
                <a:tc hMerge="1">
                  <a:txBody>
                    <a:bodyPr/>
                    <a:lstStyle/>
                    <a:p>
                      <a:pPr marL="304800" algn="ctr">
                        <a:lnSpc>
                          <a:spcPts val="1400"/>
                        </a:lnSpc>
                        <a:spcBef>
                          <a:spcPts val="120"/>
                        </a:spcBef>
                        <a:spcAft>
                          <a:spcPts val="120"/>
                        </a:spcAft>
                      </a:pPr>
                      <a:endParaRPr lang="zh-TW" sz="2200" b="1" kern="100" dirty="0">
                        <a:solidFill>
                          <a:srgbClr val="0060A8"/>
                        </a:solidFill>
                        <a:effectLst/>
                        <a:latin typeface="Times New Roman"/>
                        <a:ea typeface="新細明體"/>
                      </a:endParaRPr>
                    </a:p>
                  </a:txBody>
                  <a:tcPr marL="68584" marR="68584" marT="0" marB="0" anchor="ctr"/>
                </a:tc>
                <a:extLst>
                  <a:ext uri="{0D108BD9-81ED-4DB2-BD59-A6C34878D82A}">
                    <a16:rowId xmlns:a16="http://schemas.microsoft.com/office/drawing/2014/main" val="10005"/>
                  </a:ext>
                </a:extLst>
              </a:tr>
              <a:tr h="257878">
                <a:tc>
                  <a:txBody>
                    <a:bodyPr/>
                    <a:lstStyle/>
                    <a:p>
                      <a:pPr marL="304800" marR="0" indent="0" algn="ctr" defTabSz="914400" rtl="0" eaLnBrk="1" fontAlgn="auto" latinLnBrk="0" hangingPunct="1">
                        <a:lnSpc>
                          <a:spcPct val="100000"/>
                        </a:lnSpc>
                        <a:spcBef>
                          <a:spcPts val="120"/>
                        </a:spcBef>
                        <a:spcAft>
                          <a:spcPts val="120"/>
                        </a:spcAft>
                        <a:buClrTx/>
                        <a:buSzTx/>
                        <a:buFontTx/>
                        <a:buNone/>
                        <a:tabLst/>
                        <a:defRPr/>
                      </a:pPr>
                      <a:r>
                        <a:rPr lang="zh-TW" altLang="zh-TW" sz="1400" kern="100" dirty="0">
                          <a:effectLst/>
                        </a:rPr>
                        <a:t>研究生（</a:t>
                      </a:r>
                      <a:r>
                        <a:rPr lang="zh-TW" altLang="en-US" sz="1400" kern="100" dirty="0">
                          <a:effectLst/>
                        </a:rPr>
                        <a:t>非第一</a:t>
                      </a:r>
                      <a:r>
                        <a:rPr lang="zh-TW" altLang="zh-TW" sz="1400" kern="100" dirty="0">
                          <a:effectLst/>
                        </a:rPr>
                        <a:t>學年）</a:t>
                      </a:r>
                      <a:endParaRPr lang="zh-TW" sz="1400" kern="100" dirty="0">
                        <a:effectLst/>
                        <a:latin typeface="Times New Roman"/>
                        <a:ea typeface="新細明體"/>
                      </a:endParaRPr>
                    </a:p>
                  </a:txBody>
                  <a:tcPr marL="51445" marR="51445" marT="0" marB="0" anchor="ctr"/>
                </a:tc>
                <a:tc gridSpan="2">
                  <a:txBody>
                    <a:bodyPr/>
                    <a:lstStyle/>
                    <a:p>
                      <a:pPr marL="304800" algn="ctr">
                        <a:lnSpc>
                          <a:spcPct val="100000"/>
                        </a:lnSpc>
                        <a:spcBef>
                          <a:spcPts val="120"/>
                        </a:spcBef>
                        <a:spcAft>
                          <a:spcPts val="120"/>
                        </a:spcAft>
                      </a:pPr>
                      <a:r>
                        <a:rPr lang="zh-TW" altLang="en-US" sz="1700" b="1" kern="100" dirty="0" smtClean="0">
                          <a:effectLst/>
                        </a:rPr>
                        <a:t>各系所訂</a:t>
                      </a:r>
                      <a:r>
                        <a:rPr lang="zh-TW" altLang="en-US" sz="1700" b="1" kern="100" dirty="0">
                          <a:effectLst/>
                        </a:rPr>
                        <a:t>定</a:t>
                      </a:r>
                      <a:endParaRPr lang="zh-TW" sz="1700" b="1" kern="100" dirty="0">
                        <a:solidFill>
                          <a:srgbClr val="0060A8"/>
                        </a:solidFill>
                        <a:effectLst/>
                        <a:latin typeface="+mn-lt"/>
                        <a:ea typeface="+mn-ea"/>
                        <a:cs typeface="+mn-cs"/>
                      </a:endParaRPr>
                    </a:p>
                  </a:txBody>
                  <a:tcPr marL="51445" marR="51445" marT="0" marB="0" anchor="ctr"/>
                </a:tc>
                <a:tc hMerge="1">
                  <a:txBody>
                    <a:bodyPr/>
                    <a:lstStyle/>
                    <a:p>
                      <a:pPr marL="304800" algn="ctr">
                        <a:lnSpc>
                          <a:spcPts val="1400"/>
                        </a:lnSpc>
                        <a:spcBef>
                          <a:spcPts val="120"/>
                        </a:spcBef>
                        <a:spcAft>
                          <a:spcPts val="120"/>
                        </a:spcAft>
                      </a:pPr>
                      <a:endParaRPr lang="zh-TW" sz="1200" kern="100" dirty="0">
                        <a:effectLst/>
                        <a:latin typeface="Times New Roman"/>
                        <a:ea typeface="新細明體"/>
                      </a:endParaRPr>
                    </a:p>
                  </a:txBody>
                  <a:tcPr marL="68580" marR="68580" marT="0" marB="0" anchor="ctr"/>
                </a:tc>
                <a:extLst>
                  <a:ext uri="{0D108BD9-81ED-4DB2-BD59-A6C34878D82A}">
                    <a16:rowId xmlns:a16="http://schemas.microsoft.com/office/drawing/2014/main" val="10006"/>
                  </a:ext>
                </a:extLst>
              </a:tr>
              <a:tr h="1051737">
                <a:tc gridSpan="3">
                  <a:txBody>
                    <a:bodyPr/>
                    <a:lstStyle/>
                    <a:p>
                      <a:pPr marL="175260" marR="0" indent="-175260" algn="l" defTabSz="914400" rtl="0" eaLnBrk="1" fontAlgn="auto" latinLnBrk="0" hangingPunct="1">
                        <a:lnSpc>
                          <a:spcPct val="100000"/>
                        </a:lnSpc>
                        <a:spcBef>
                          <a:spcPts val="240"/>
                        </a:spcBef>
                        <a:spcAft>
                          <a:spcPts val="600"/>
                        </a:spcAft>
                        <a:buClrTx/>
                        <a:buSzTx/>
                        <a:buFontTx/>
                        <a:buNone/>
                        <a:tabLst/>
                        <a:defRPr/>
                      </a:pPr>
                      <a:r>
                        <a:rPr lang="en-US" altLang="zh-TW" sz="1400" kern="100" dirty="0" smtClean="0">
                          <a:effectLst/>
                        </a:rPr>
                        <a:t>1.</a:t>
                      </a:r>
                      <a:r>
                        <a:rPr lang="zh-TW" altLang="en-US" sz="1400" kern="100" dirty="0" smtClean="0">
                          <a:effectLst/>
                        </a:rPr>
                        <a:t> </a:t>
                      </a:r>
                      <a:r>
                        <a:rPr lang="zh-TW" altLang="en-US" sz="1400" kern="100" dirty="0">
                          <a:effectLst/>
                        </a:rPr>
                        <a:t>大學部</a:t>
                      </a:r>
                      <a:r>
                        <a:rPr lang="zh-TW" altLang="zh-TW" sz="1400" u="none" kern="100" dirty="0">
                          <a:effectLst/>
                        </a:rPr>
                        <a:t>減修學分</a:t>
                      </a:r>
                      <a:r>
                        <a:rPr lang="zh-TW" altLang="en-US" sz="1400" u="none" kern="100" dirty="0">
                          <a:effectLst/>
                        </a:rPr>
                        <a:t>、成績優異超修學分</a:t>
                      </a:r>
                      <a:r>
                        <a:rPr lang="zh-TW" altLang="en-US" sz="1400" u="none" kern="100" dirty="0" smtClean="0">
                          <a:effectLst/>
                        </a:rPr>
                        <a:t>申請</a:t>
                      </a:r>
                      <a:r>
                        <a:rPr lang="zh-TW" altLang="en-US" sz="1400" kern="100" dirty="0" smtClean="0">
                          <a:effectLst/>
                        </a:rPr>
                        <a:t>：</a:t>
                      </a:r>
                      <a:r>
                        <a:rPr lang="zh-TW" altLang="en-US" sz="1400" kern="100" dirty="0">
                          <a:effectLst/>
                        </a:rPr>
                        <a:t>本校首頁</a:t>
                      </a:r>
                      <a:r>
                        <a:rPr lang="en-US" altLang="zh-TW" sz="1400" kern="100" dirty="0">
                          <a:effectLst/>
                        </a:rPr>
                        <a:t>/</a:t>
                      </a:r>
                      <a:r>
                        <a:rPr lang="zh-TW" altLang="en-US" sz="1400" kern="100" dirty="0">
                          <a:effectLst/>
                        </a:rPr>
                        <a:t>行政單位</a:t>
                      </a:r>
                      <a:r>
                        <a:rPr lang="en-US" altLang="zh-TW" sz="1400" kern="100" dirty="0">
                          <a:effectLst/>
                        </a:rPr>
                        <a:t>/</a:t>
                      </a:r>
                      <a:r>
                        <a:rPr lang="zh-TW" altLang="en-US" sz="1400" kern="100" dirty="0">
                          <a:effectLst/>
                        </a:rPr>
                        <a:t>教務處</a:t>
                      </a:r>
                      <a:r>
                        <a:rPr lang="en-US" altLang="zh-TW" sz="1400" kern="100" dirty="0">
                          <a:effectLst/>
                        </a:rPr>
                        <a:t>/</a:t>
                      </a:r>
                      <a:r>
                        <a:rPr lang="zh-TW" altLang="en-US" sz="1400" kern="100" dirty="0" smtClean="0">
                          <a:effectLst/>
                        </a:rPr>
                        <a:t>選課專區</a:t>
                      </a:r>
                      <a:r>
                        <a:rPr lang="en-US" altLang="zh-TW" sz="1400" kern="100" dirty="0" smtClean="0">
                          <a:effectLst/>
                        </a:rPr>
                        <a:t>            </a:t>
                      </a:r>
                      <a:endParaRPr lang="en-US" altLang="zh-TW" sz="1400" kern="100" dirty="0">
                        <a:effectLst/>
                      </a:endParaRPr>
                    </a:p>
                    <a:p>
                      <a:pPr marL="175260" marR="0" indent="-175260" algn="l" defTabSz="914400" rtl="0" eaLnBrk="1" fontAlgn="auto" latinLnBrk="0" hangingPunct="1">
                        <a:lnSpc>
                          <a:spcPct val="100000"/>
                        </a:lnSpc>
                        <a:spcBef>
                          <a:spcPts val="240"/>
                        </a:spcBef>
                        <a:spcAft>
                          <a:spcPts val="600"/>
                        </a:spcAft>
                        <a:buClrTx/>
                        <a:buSzTx/>
                        <a:buFontTx/>
                        <a:buNone/>
                        <a:tabLst/>
                        <a:defRPr/>
                      </a:pPr>
                      <a:r>
                        <a:rPr lang="en-US" altLang="zh-TW" sz="1400" kern="100" dirty="0">
                          <a:effectLst/>
                        </a:rPr>
                        <a:t>2</a:t>
                      </a:r>
                      <a:r>
                        <a:rPr lang="en-US" altLang="zh-TW" sz="1400" kern="100" dirty="0" smtClean="0">
                          <a:effectLst/>
                        </a:rPr>
                        <a:t>. </a:t>
                      </a:r>
                      <a:r>
                        <a:rPr lang="zh-TW" altLang="en-US" sz="1400" kern="100" dirty="0">
                          <a:effectLst/>
                        </a:rPr>
                        <a:t>依學則第</a:t>
                      </a:r>
                      <a:r>
                        <a:rPr lang="en-US" altLang="zh-TW" sz="1400" kern="100" dirty="0">
                          <a:effectLst/>
                        </a:rPr>
                        <a:t>39</a:t>
                      </a:r>
                      <a:r>
                        <a:rPr lang="zh-TW" altLang="en-US" sz="1400" kern="100" dirty="0">
                          <a:effectLst/>
                        </a:rPr>
                        <a:t>條明令「休學」規定，於加退選截止日一週內未依規定辦理選課</a:t>
                      </a:r>
                      <a:r>
                        <a:rPr lang="zh-TW" altLang="en-US" sz="1400" kern="100" dirty="0" smtClean="0">
                          <a:effectLst/>
                        </a:rPr>
                        <a:t>或所</a:t>
                      </a:r>
                      <a:r>
                        <a:rPr lang="zh-TW" altLang="en-US" sz="1400" kern="100" dirty="0">
                          <a:effectLst/>
                        </a:rPr>
                        <a:t>選學分數低於學分下限</a:t>
                      </a:r>
                      <a:r>
                        <a:rPr lang="zh-TW" altLang="en-US" sz="1400" kern="100" dirty="0" smtClean="0">
                          <a:effectLst/>
                        </a:rPr>
                        <a:t>。</a:t>
                      </a:r>
                      <a:endParaRPr lang="en-US" altLang="zh-TW" sz="1400" kern="100" dirty="0">
                        <a:effectLst/>
                      </a:endParaRPr>
                    </a:p>
                  </a:txBody>
                  <a:tcPr marL="51445" marR="51445"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3" name="文字方塊 2"/>
          <p:cNvSpPr txBox="1"/>
          <p:nvPr/>
        </p:nvSpPr>
        <p:spPr>
          <a:xfrm>
            <a:off x="4342259" y="483518"/>
            <a:ext cx="2698175"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各學制每學期修習學分數上下限</a:t>
            </a:r>
          </a:p>
        </p:txBody>
      </p:sp>
      <p:pic>
        <p:nvPicPr>
          <p:cNvPr id="6" name="圖片 5">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2750368" y="482373"/>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選課連絡電話</a:t>
            </a:r>
          </a:p>
        </p:txBody>
      </p:sp>
      <p:graphicFrame>
        <p:nvGraphicFramePr>
          <p:cNvPr id="9" name="表格 8"/>
          <p:cNvGraphicFramePr>
            <a:graphicFrameLocks noGrp="1"/>
          </p:cNvGraphicFramePr>
          <p:nvPr>
            <p:extLst>
              <p:ext uri="{D42A27DB-BD31-4B8C-83A1-F6EECF244321}">
                <p14:modId xmlns:p14="http://schemas.microsoft.com/office/powerpoint/2010/main" val="110436452"/>
              </p:ext>
            </p:extLst>
          </p:nvPr>
        </p:nvGraphicFramePr>
        <p:xfrm>
          <a:off x="5118131" y="1347614"/>
          <a:ext cx="3428146" cy="3275762"/>
        </p:xfrm>
        <a:graphic>
          <a:graphicData uri="http://schemas.openxmlformats.org/drawingml/2006/table">
            <a:tbl>
              <a:tblPr firstRow="1" firstCol="1" bandRow="1">
                <a:tableStyleId>{5C22544A-7EE6-4342-B048-85BDC9FD1C3A}</a:tableStyleId>
              </a:tblPr>
              <a:tblGrid>
                <a:gridCol w="453937">
                  <a:extLst>
                    <a:ext uri="{9D8B030D-6E8A-4147-A177-3AD203B41FA5}">
                      <a16:colId xmlns:a16="http://schemas.microsoft.com/office/drawing/2014/main" val="829632448"/>
                    </a:ext>
                  </a:extLst>
                </a:gridCol>
                <a:gridCol w="648072">
                  <a:extLst>
                    <a:ext uri="{9D8B030D-6E8A-4147-A177-3AD203B41FA5}">
                      <a16:colId xmlns:a16="http://schemas.microsoft.com/office/drawing/2014/main" val="987611990"/>
                    </a:ext>
                  </a:extLst>
                </a:gridCol>
                <a:gridCol w="1202247">
                  <a:extLst>
                    <a:ext uri="{9D8B030D-6E8A-4147-A177-3AD203B41FA5}">
                      <a16:colId xmlns:a16="http://schemas.microsoft.com/office/drawing/2014/main" val="3672937237"/>
                    </a:ext>
                  </a:extLst>
                </a:gridCol>
                <a:gridCol w="1123890">
                  <a:extLst>
                    <a:ext uri="{9D8B030D-6E8A-4147-A177-3AD203B41FA5}">
                      <a16:colId xmlns:a16="http://schemas.microsoft.com/office/drawing/2014/main" val="56619141"/>
                    </a:ext>
                  </a:extLst>
                </a:gridCol>
              </a:tblGrid>
              <a:tr h="135718">
                <a:tc>
                  <a:txBody>
                    <a:bodyPr/>
                    <a:lstStyle/>
                    <a:p>
                      <a:pPr algn="ctr">
                        <a:lnSpc>
                          <a:spcPct val="100000"/>
                        </a:lnSpc>
                        <a:spcAft>
                          <a:spcPts val="0"/>
                        </a:spcAft>
                      </a:pPr>
                      <a:r>
                        <a:rPr lang="zh-TW" sz="900" b="1" kern="0" dirty="0">
                          <a:effectLst/>
                        </a:rPr>
                        <a:t>院</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ct val="100000"/>
                        </a:lnSpc>
                        <a:spcAft>
                          <a:spcPts val="0"/>
                        </a:spcAft>
                      </a:pPr>
                      <a:r>
                        <a:rPr lang="zh-TW" sz="900" b="1" kern="0" dirty="0">
                          <a:effectLst/>
                        </a:rPr>
                        <a:t>系所</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ct val="100000"/>
                        </a:lnSpc>
                        <a:spcAft>
                          <a:spcPts val="0"/>
                        </a:spcAft>
                      </a:pPr>
                      <a:r>
                        <a:rPr lang="zh-TW" sz="900" b="1" kern="0" dirty="0">
                          <a:effectLst/>
                        </a:rPr>
                        <a:t>學制</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ct val="100000"/>
                        </a:lnSpc>
                        <a:spcAft>
                          <a:spcPts val="0"/>
                        </a:spcAft>
                      </a:pPr>
                      <a:r>
                        <a:rPr lang="zh-TW" sz="900" b="1" kern="0" dirty="0">
                          <a:effectLst/>
                        </a:rPr>
                        <a:t>分機</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588276858"/>
                  </a:ext>
                </a:extLst>
              </a:tr>
              <a:tr h="104251">
                <a:tc rowSpan="9">
                  <a:txBody>
                    <a:bodyPr/>
                    <a:lstStyle/>
                    <a:p>
                      <a:pPr algn="ctr">
                        <a:lnSpc>
                          <a:spcPts val="850"/>
                        </a:lnSpc>
                        <a:spcAft>
                          <a:spcPts val="0"/>
                        </a:spcAft>
                      </a:pPr>
                      <a:r>
                        <a:rPr lang="zh-TW" sz="1100" b="1" kern="0" dirty="0">
                          <a:effectLst/>
                        </a:rPr>
                        <a:t>　工程學院</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vert="eaVert" anchor="ctr"/>
                </a:tc>
                <a:tc>
                  <a:txBody>
                    <a:bodyPr/>
                    <a:lstStyle/>
                    <a:p>
                      <a:pPr algn="ctr">
                        <a:lnSpc>
                          <a:spcPts val="850"/>
                        </a:lnSpc>
                        <a:spcAft>
                          <a:spcPts val="0"/>
                        </a:spcAft>
                      </a:pPr>
                      <a:r>
                        <a:rPr lang="zh-TW" sz="800" b="1" kern="0">
                          <a:effectLst/>
                        </a:rPr>
                        <a:t>工程菁英班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dirty="0">
                          <a:effectLst/>
                        </a:rPr>
                        <a:t>四技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4008</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3528296780"/>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工程所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dirty="0">
                          <a:effectLst/>
                        </a:rPr>
                        <a:t>博士班</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4010</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594154053"/>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機械系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4101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585888374"/>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電機系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4204</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336229800"/>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電子系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dirty="0">
                          <a:effectLst/>
                        </a:rPr>
                        <a:t>大學部</a:t>
                      </a:r>
                      <a:r>
                        <a:rPr lang="en-US" sz="800" b="1" kern="0" dirty="0">
                          <a:effectLst/>
                        </a:rPr>
                        <a:t> / </a:t>
                      </a:r>
                      <a:r>
                        <a:rPr lang="zh-TW" sz="800" b="1" kern="0" dirty="0">
                          <a:effectLst/>
                        </a:rPr>
                        <a:t>研究所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4301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551414572"/>
                  </a:ext>
                </a:extLst>
              </a:tr>
              <a:tr h="104251">
                <a:tc vMerge="1">
                  <a:txBody>
                    <a:bodyPr/>
                    <a:lstStyle/>
                    <a:p>
                      <a:endParaRPr lang="zh-TW" altLang="en-US"/>
                    </a:p>
                  </a:txBody>
                  <a:tcPr/>
                </a:tc>
                <a:tc>
                  <a:txBody>
                    <a:bodyPr/>
                    <a:lstStyle/>
                    <a:p>
                      <a:pPr algn="ctr">
                        <a:lnSpc>
                          <a:spcPts val="850"/>
                        </a:lnSpc>
                        <a:spcAft>
                          <a:spcPts val="0"/>
                        </a:spcAft>
                      </a:pPr>
                      <a:r>
                        <a:rPr lang="zh-TW" sz="800" b="1" kern="0">
                          <a:effectLst/>
                        </a:rPr>
                        <a:t>資工系</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4501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809617560"/>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環安系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4402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036280716"/>
                  </a:ext>
                </a:extLst>
              </a:tr>
              <a:tr h="104251">
                <a:tc vMerge="1">
                  <a:txBody>
                    <a:bodyPr/>
                    <a:lstStyle/>
                    <a:p>
                      <a:endParaRPr lang="zh-TW" altLang="en-US"/>
                    </a:p>
                  </a:txBody>
                  <a:tcPr/>
                </a:tc>
                <a:tc>
                  <a:txBody>
                    <a:bodyPr/>
                    <a:lstStyle/>
                    <a:p>
                      <a:pPr algn="ctr">
                        <a:lnSpc>
                          <a:spcPts val="850"/>
                        </a:lnSpc>
                        <a:spcAft>
                          <a:spcPts val="0"/>
                        </a:spcAft>
                      </a:pPr>
                      <a:r>
                        <a:rPr lang="zh-TW" sz="800" b="1" kern="0">
                          <a:effectLst/>
                        </a:rPr>
                        <a:t>化材系</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4601</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923046490"/>
                  </a:ext>
                </a:extLst>
              </a:tr>
              <a:tr h="104251">
                <a:tc vMerge="1">
                  <a:txBody>
                    <a:bodyPr/>
                    <a:lstStyle/>
                    <a:p>
                      <a:endParaRPr lang="zh-TW" altLang="en-US"/>
                    </a:p>
                  </a:txBody>
                  <a:tcPr/>
                </a:tc>
                <a:tc>
                  <a:txBody>
                    <a:bodyPr/>
                    <a:lstStyle/>
                    <a:p>
                      <a:pPr algn="ctr">
                        <a:lnSpc>
                          <a:spcPts val="850"/>
                        </a:lnSpc>
                        <a:spcAft>
                          <a:spcPts val="0"/>
                        </a:spcAft>
                      </a:pPr>
                      <a:r>
                        <a:rPr lang="zh-TW" sz="800" b="1" kern="0">
                          <a:effectLst/>
                        </a:rPr>
                        <a:t>營建系</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4701</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957646892"/>
                  </a:ext>
                </a:extLst>
              </a:tr>
              <a:tr h="166802">
                <a:tc rowSpan="18">
                  <a:txBody>
                    <a:bodyPr/>
                    <a:lstStyle/>
                    <a:p>
                      <a:pPr algn="ctr">
                        <a:lnSpc>
                          <a:spcPts val="850"/>
                        </a:lnSpc>
                        <a:spcAft>
                          <a:spcPts val="0"/>
                        </a:spcAft>
                      </a:pPr>
                      <a:r>
                        <a:rPr lang="zh-TW" sz="1100" b="1" kern="0" dirty="0">
                          <a:effectLst/>
                        </a:rPr>
                        <a:t>管理學院</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vert="eaVert" anchor="ctr"/>
                </a:tc>
                <a:tc>
                  <a:txBody>
                    <a:bodyPr/>
                    <a:lstStyle/>
                    <a:p>
                      <a:pPr algn="ctr">
                        <a:lnSpc>
                          <a:spcPts val="850"/>
                        </a:lnSpc>
                        <a:spcAft>
                          <a:spcPts val="0"/>
                        </a:spcAft>
                      </a:pPr>
                      <a:r>
                        <a:rPr lang="zh-TW" sz="800" b="1" kern="0">
                          <a:effectLst/>
                        </a:rPr>
                        <a:t>管理學院 </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院必修「能力分班」登記</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5004</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619055651"/>
                  </a:ext>
                </a:extLst>
              </a:tr>
              <a:tr h="104251">
                <a:tc vMerge="1">
                  <a:txBody>
                    <a:bodyPr/>
                    <a:lstStyle/>
                    <a:p>
                      <a:endParaRPr lang="zh-TW" altLang="en-US"/>
                    </a:p>
                  </a:txBody>
                  <a:tcPr/>
                </a:tc>
                <a:tc>
                  <a:txBody>
                    <a:bodyPr/>
                    <a:lstStyle/>
                    <a:p>
                      <a:pPr algn="ctr">
                        <a:lnSpc>
                          <a:spcPts val="850"/>
                        </a:lnSpc>
                        <a:spcAft>
                          <a:spcPts val="0"/>
                        </a:spcAft>
                      </a:pPr>
                      <a:r>
                        <a:rPr lang="zh-TW" sz="800" b="1" kern="0">
                          <a:effectLst/>
                        </a:rPr>
                        <a:t>國智所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研究所</a:t>
                      </a:r>
                      <a:r>
                        <a:rPr lang="en-US" sz="800" b="1" kern="0">
                          <a:effectLst/>
                        </a:rPr>
                        <a:t>(</a:t>
                      </a:r>
                      <a:r>
                        <a:rPr lang="en-US" sz="800" b="1" u="sng" kern="0">
                          <a:effectLst/>
                        </a:rPr>
                        <a:t>110 NEW</a:t>
                      </a:r>
                      <a:r>
                        <a:rPr lang="en-US" sz="800" b="1" kern="0">
                          <a:effectLst/>
                        </a:rPr>
                        <a:t>)</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5031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3722978267"/>
                  </a:ext>
                </a:extLst>
              </a:tr>
              <a:tr h="104251">
                <a:tc vMerge="1">
                  <a:txBody>
                    <a:bodyPr/>
                    <a:lstStyle/>
                    <a:p>
                      <a:endParaRPr lang="zh-TW" altLang="en-US"/>
                    </a:p>
                  </a:txBody>
                  <a:tcPr/>
                </a:tc>
                <a:tc>
                  <a:txBody>
                    <a:bodyPr/>
                    <a:lstStyle/>
                    <a:p>
                      <a:pPr algn="ctr">
                        <a:lnSpc>
                          <a:spcPts val="850"/>
                        </a:lnSpc>
                        <a:spcAft>
                          <a:spcPts val="0"/>
                        </a:spcAft>
                      </a:pPr>
                      <a:r>
                        <a:rPr lang="zh-TW" sz="800" b="1" kern="0">
                          <a:effectLst/>
                        </a:rPr>
                        <a:t>國管學程</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5011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3714464370"/>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工商學程</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四技進修部</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rowSpan="2">
                  <a:txBody>
                    <a:bodyPr/>
                    <a:lstStyle/>
                    <a:p>
                      <a:pPr algn="ctr">
                        <a:lnSpc>
                          <a:spcPts val="850"/>
                        </a:lnSpc>
                        <a:spcAft>
                          <a:spcPts val="0"/>
                        </a:spcAft>
                      </a:pPr>
                      <a:r>
                        <a:rPr lang="en-US" sz="800" b="1" kern="0" dirty="0">
                          <a:effectLst/>
                        </a:rPr>
                        <a:t>5021</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3973461705"/>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產經博</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博士班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vMerge="1">
                  <a:txBody>
                    <a:bodyPr/>
                    <a:lstStyle/>
                    <a:p>
                      <a:endParaRPr lang="zh-TW" altLang="en-US"/>
                    </a:p>
                  </a:txBody>
                  <a:tcPr/>
                </a:tc>
                <a:extLst>
                  <a:ext uri="{0D108BD9-81ED-4DB2-BD59-A6C34878D82A}">
                    <a16:rowId xmlns:a16="http://schemas.microsoft.com/office/drawing/2014/main" val="752479965"/>
                  </a:ext>
                </a:extLst>
              </a:tr>
              <a:tr h="104251">
                <a:tc vMerge="1">
                  <a:txBody>
                    <a:bodyPr/>
                    <a:lstStyle/>
                    <a:p>
                      <a:endParaRPr lang="zh-TW" altLang="en-US"/>
                    </a:p>
                  </a:txBody>
                  <a:tcPr/>
                </a:tc>
                <a:tc>
                  <a:txBody>
                    <a:bodyPr/>
                    <a:lstStyle/>
                    <a:p>
                      <a:pPr algn="ctr">
                        <a:lnSpc>
                          <a:spcPts val="850"/>
                        </a:lnSpc>
                        <a:spcAft>
                          <a:spcPts val="0"/>
                        </a:spcAft>
                      </a:pPr>
                      <a:r>
                        <a:rPr lang="zh-TW" sz="800" b="1" kern="0" dirty="0">
                          <a:effectLst/>
                        </a:rPr>
                        <a:t>高階管理</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碩士在職班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5004</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546980558"/>
                  </a:ext>
                </a:extLst>
              </a:tr>
              <a:tr h="104251">
                <a:tc vMerge="1">
                  <a:txBody>
                    <a:bodyPr/>
                    <a:lstStyle/>
                    <a:p>
                      <a:endParaRPr lang="zh-TW" altLang="en-US"/>
                    </a:p>
                  </a:txBody>
                  <a:tcPr/>
                </a:tc>
                <a:tc rowSpan="2">
                  <a:txBody>
                    <a:bodyPr/>
                    <a:lstStyle/>
                    <a:p>
                      <a:pPr algn="ctr">
                        <a:lnSpc>
                          <a:spcPts val="850"/>
                        </a:lnSpc>
                        <a:spcAft>
                          <a:spcPts val="0"/>
                        </a:spcAft>
                      </a:pPr>
                      <a:r>
                        <a:rPr lang="zh-TW" sz="800" b="1" kern="0" dirty="0" smtClean="0">
                          <a:effectLst/>
                        </a:rPr>
                        <a:t>工管系</a:t>
                      </a: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碩士班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5102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405837264"/>
                  </a:ext>
                </a:extLst>
              </a:tr>
              <a:tr h="104251">
                <a:tc vMerge="1">
                  <a:txBody>
                    <a:bodyPr/>
                    <a:lstStyle/>
                    <a:p>
                      <a:endParaRPr lang="zh-TW" altLang="en-US"/>
                    </a:p>
                  </a:txBody>
                  <a:tcPr/>
                </a:tc>
                <a:tc vMerge="1">
                  <a:txBody>
                    <a:bodyPr/>
                    <a:lstStyle/>
                    <a:p>
                      <a:pPr algn="ct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碩士在職班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5105</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514994484"/>
                  </a:ext>
                </a:extLst>
              </a:tr>
              <a:tr h="104251">
                <a:tc vMerge="1">
                  <a:txBody>
                    <a:bodyPr/>
                    <a:lstStyle/>
                    <a:p>
                      <a:endParaRPr lang="zh-TW" altLang="en-US"/>
                    </a:p>
                  </a:txBody>
                  <a:tcPr/>
                </a:tc>
                <a:tc rowSpan="3">
                  <a:txBody>
                    <a:bodyPr/>
                    <a:lstStyle/>
                    <a:p>
                      <a:pPr algn="ctr">
                        <a:lnSpc>
                          <a:spcPts val="850"/>
                        </a:lnSpc>
                        <a:spcAft>
                          <a:spcPts val="0"/>
                        </a:spcAft>
                      </a:pPr>
                      <a:r>
                        <a:rPr lang="zh-TW" sz="800" b="1" kern="0" dirty="0">
                          <a:effectLst/>
                        </a:rPr>
                        <a:t>企管</a:t>
                      </a:r>
                      <a:r>
                        <a:rPr lang="zh-TW" sz="800" b="1" kern="0" dirty="0" smtClean="0">
                          <a:effectLst/>
                        </a:rPr>
                        <a:t>系</a:t>
                      </a:r>
                      <a:endParaRPr lang="zh-TW" sz="800" b="1" kern="100" dirty="0">
                        <a:effectLst/>
                      </a:endParaRPr>
                    </a:p>
                  </a:txBody>
                  <a:tcPr marL="10413" marR="10413" marT="0" marB="0" anchor="ctr"/>
                </a:tc>
                <a:tc>
                  <a:txBody>
                    <a:bodyPr/>
                    <a:lstStyle/>
                    <a:p>
                      <a:pPr algn="ctr">
                        <a:lnSpc>
                          <a:spcPts val="850"/>
                        </a:lnSpc>
                        <a:spcAft>
                          <a:spcPts val="0"/>
                        </a:spcAft>
                      </a:pPr>
                      <a:r>
                        <a:rPr lang="zh-TW" sz="800" b="1" kern="0">
                          <a:effectLst/>
                        </a:rPr>
                        <a:t>四技</a:t>
                      </a:r>
                      <a:r>
                        <a:rPr lang="en-US" sz="800" b="1" kern="0">
                          <a:effectLst/>
                        </a:rPr>
                        <a:t> / </a:t>
                      </a:r>
                      <a:r>
                        <a:rPr lang="zh-TW" sz="800" b="1" kern="0">
                          <a:effectLst/>
                        </a:rPr>
                        <a:t>二技</a:t>
                      </a:r>
                      <a:r>
                        <a:rPr lang="en-US" sz="800" b="1" kern="0">
                          <a:effectLst/>
                        </a:rPr>
                        <a:t> / </a:t>
                      </a:r>
                      <a:r>
                        <a:rPr lang="zh-TW" sz="800" b="1" kern="0">
                          <a:effectLst/>
                        </a:rPr>
                        <a:t>博士班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5201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45724612"/>
                  </a:ext>
                </a:extLst>
              </a:tr>
              <a:tr h="104251">
                <a:tc vMerge="1">
                  <a:txBody>
                    <a:bodyPr/>
                    <a:lstStyle/>
                    <a:p>
                      <a:endParaRPr lang="zh-TW" altLang="en-US"/>
                    </a:p>
                  </a:txBody>
                  <a:tcPr/>
                </a:tc>
                <a:tc vMerge="1">
                  <a:txBody>
                    <a:bodyPr/>
                    <a:lstStyle/>
                    <a:p>
                      <a:pPr algn="ct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碩士班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5205</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016673685"/>
                  </a:ext>
                </a:extLst>
              </a:tr>
              <a:tr h="104251">
                <a:tc vMerge="1">
                  <a:txBody>
                    <a:bodyPr/>
                    <a:lstStyle/>
                    <a:p>
                      <a:endParaRPr lang="zh-TW" altLang="en-US"/>
                    </a:p>
                  </a:txBody>
                  <a:tcPr/>
                </a:tc>
                <a:tc vMerge="1">
                  <a:txBody>
                    <a:bodyPr/>
                    <a:lstStyle/>
                    <a:p>
                      <a:pPr algn="ct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碩士在職班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5202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655587293"/>
                  </a:ext>
                </a:extLst>
              </a:tr>
              <a:tr h="104251">
                <a:tc vMerge="1">
                  <a:txBody>
                    <a:bodyPr/>
                    <a:lstStyle/>
                    <a:p>
                      <a:endParaRPr lang="zh-TW" altLang="en-US"/>
                    </a:p>
                  </a:txBody>
                  <a:tcPr/>
                </a:tc>
                <a:tc rowSpan="3">
                  <a:txBody>
                    <a:bodyPr/>
                    <a:lstStyle/>
                    <a:p>
                      <a:pPr algn="ctr">
                        <a:lnSpc>
                          <a:spcPts val="850"/>
                        </a:lnSpc>
                        <a:spcAft>
                          <a:spcPts val="0"/>
                        </a:spcAft>
                      </a:pPr>
                      <a:r>
                        <a:rPr lang="zh-TW" sz="800" b="1" kern="0" dirty="0" smtClean="0">
                          <a:effectLst/>
                        </a:rPr>
                        <a:t>資管系</a:t>
                      </a:r>
                      <a:endParaRPr lang="zh-TW" sz="800" b="1" kern="100" dirty="0">
                        <a:effectLst/>
                      </a:endParaRPr>
                    </a:p>
                  </a:txBody>
                  <a:tcPr marL="10413" marR="10413" marT="0" marB="0" anchor="ctr"/>
                </a:tc>
                <a:tc>
                  <a:txBody>
                    <a:bodyPr/>
                    <a:lstStyle/>
                    <a:p>
                      <a:pPr algn="ctr">
                        <a:lnSpc>
                          <a:spcPts val="850"/>
                        </a:lnSpc>
                        <a:spcAft>
                          <a:spcPts val="0"/>
                        </a:spcAft>
                      </a:pPr>
                      <a:r>
                        <a:rPr lang="zh-TW" sz="800" b="1" kern="0">
                          <a:effectLst/>
                        </a:rPr>
                        <a:t>大學部 </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5304</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747116824"/>
                  </a:ext>
                </a:extLst>
              </a:tr>
              <a:tr h="104251">
                <a:tc vMerge="1">
                  <a:txBody>
                    <a:bodyPr/>
                    <a:lstStyle/>
                    <a:p>
                      <a:endParaRPr lang="zh-TW" altLang="en-US"/>
                    </a:p>
                  </a:txBody>
                  <a:tcPr/>
                </a:tc>
                <a:tc vMerge="1">
                  <a:txBody>
                    <a:bodyPr/>
                    <a:lstStyle/>
                    <a:p>
                      <a:pPr algn="ct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dirty="0">
                          <a:effectLst/>
                        </a:rPr>
                        <a:t>博士班</a:t>
                      </a:r>
                      <a:r>
                        <a:rPr lang="en-US" sz="800" b="1" kern="0" dirty="0">
                          <a:effectLst/>
                        </a:rPr>
                        <a:t> / </a:t>
                      </a:r>
                      <a:r>
                        <a:rPr lang="zh-TW" sz="800" b="1" kern="0" dirty="0">
                          <a:effectLst/>
                        </a:rPr>
                        <a:t>碩士班</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a:effectLst/>
                        </a:rPr>
                        <a:t>5306</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49431523"/>
                  </a:ext>
                </a:extLst>
              </a:tr>
              <a:tr h="104251">
                <a:tc vMerge="1">
                  <a:txBody>
                    <a:bodyPr/>
                    <a:lstStyle/>
                    <a:p>
                      <a:endParaRPr lang="zh-TW" altLang="en-US"/>
                    </a:p>
                  </a:txBody>
                  <a:tcPr/>
                </a:tc>
                <a:tc vMerge="1">
                  <a:txBody>
                    <a:bodyPr/>
                    <a:lstStyle/>
                    <a:p>
                      <a:pPr algn="ctr">
                        <a:lnSpc>
                          <a:spcPts val="850"/>
                        </a:lnSpc>
                        <a:spcAft>
                          <a:spcPts val="0"/>
                        </a:spcAft>
                      </a:pP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dirty="0">
                          <a:effectLst/>
                        </a:rPr>
                        <a:t>碩士在職班</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5307</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784128408"/>
                  </a:ext>
                </a:extLst>
              </a:tr>
              <a:tr h="104251">
                <a:tc vMerge="1">
                  <a:txBody>
                    <a:bodyPr/>
                    <a:lstStyle/>
                    <a:p>
                      <a:endParaRPr lang="zh-TW" altLang="en-US"/>
                    </a:p>
                  </a:txBody>
                  <a:tcPr/>
                </a:tc>
                <a:tc rowSpan="2">
                  <a:txBody>
                    <a:bodyPr/>
                    <a:lstStyle/>
                    <a:p>
                      <a:pPr algn="ctr">
                        <a:lnSpc>
                          <a:spcPts val="850"/>
                        </a:lnSpc>
                        <a:spcAft>
                          <a:spcPts val="0"/>
                        </a:spcAft>
                      </a:pPr>
                      <a:r>
                        <a:rPr lang="zh-TW" sz="800" b="1" kern="0" dirty="0">
                          <a:effectLst/>
                        </a:rPr>
                        <a:t>財金</a:t>
                      </a:r>
                      <a:r>
                        <a:rPr lang="zh-TW" sz="800" b="1" kern="0" dirty="0" smtClean="0">
                          <a:effectLst/>
                        </a:rPr>
                        <a:t>系</a:t>
                      </a:r>
                      <a:r>
                        <a:rPr lang="zh-TW" sz="800" b="1" kern="0" dirty="0">
                          <a:effectLst/>
                        </a:rPr>
                        <a:t>　</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dirty="0">
                          <a:effectLst/>
                        </a:rPr>
                        <a:t>大學部</a:t>
                      </a:r>
                      <a:r>
                        <a:rPr lang="en-US" sz="800" b="1" kern="0" dirty="0">
                          <a:effectLst/>
                        </a:rPr>
                        <a:t> / </a:t>
                      </a:r>
                      <a:r>
                        <a:rPr lang="zh-TW" sz="800" b="1" kern="0" dirty="0">
                          <a:effectLst/>
                        </a:rPr>
                        <a:t>研究所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5404</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1844410961"/>
                  </a:ext>
                </a:extLst>
              </a:tr>
              <a:tr h="104251">
                <a:tc vMerge="1">
                  <a:txBody>
                    <a:bodyPr/>
                    <a:lstStyle/>
                    <a:p>
                      <a:endParaRPr lang="zh-TW" altLang="en-US"/>
                    </a:p>
                  </a:txBody>
                  <a:tcPr/>
                </a:tc>
                <a:tc vMerge="1">
                  <a:txBody>
                    <a:bodyPr/>
                    <a:lstStyle/>
                    <a:p>
                      <a:pPr algn="ct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碩士在職班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5403</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438215987"/>
                  </a:ext>
                </a:extLst>
              </a:tr>
              <a:tr h="104251">
                <a:tc vMerge="1">
                  <a:txBody>
                    <a:bodyPr/>
                    <a:lstStyle/>
                    <a:p>
                      <a:endParaRPr lang="zh-TW" altLang="en-US"/>
                    </a:p>
                  </a:txBody>
                  <a:tcPr/>
                </a:tc>
                <a:tc rowSpan="2">
                  <a:txBody>
                    <a:bodyPr/>
                    <a:lstStyle/>
                    <a:p>
                      <a:pPr algn="ctr">
                        <a:lnSpc>
                          <a:spcPts val="850"/>
                        </a:lnSpc>
                        <a:spcAft>
                          <a:spcPts val="0"/>
                        </a:spcAft>
                      </a:pPr>
                      <a:r>
                        <a:rPr lang="zh-TW" sz="800" b="1" kern="0" dirty="0">
                          <a:effectLst/>
                        </a:rPr>
                        <a:t>會計</a:t>
                      </a:r>
                      <a:r>
                        <a:rPr lang="zh-TW" sz="800" b="1" kern="0" dirty="0" smtClean="0">
                          <a:effectLst/>
                        </a:rPr>
                        <a:t>系</a:t>
                      </a:r>
                      <a:r>
                        <a:rPr lang="zh-TW" sz="800" b="1" kern="0" dirty="0">
                          <a:effectLst/>
                        </a:rPr>
                        <a:t>　</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5502</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729657212"/>
                  </a:ext>
                </a:extLst>
              </a:tr>
              <a:tr h="104251">
                <a:tc vMerge="1">
                  <a:txBody>
                    <a:bodyPr/>
                    <a:lstStyle/>
                    <a:p>
                      <a:endParaRPr lang="zh-TW" altLang="en-US"/>
                    </a:p>
                  </a:txBody>
                  <a:tcPr/>
                </a:tc>
                <a:tc vMerge="1">
                  <a:txBody>
                    <a:bodyPr/>
                    <a:lstStyle/>
                    <a:p>
                      <a:pPr algn="ct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zh-TW" sz="800" b="1" kern="0">
                          <a:effectLst/>
                        </a:rPr>
                        <a:t>博士班</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tc>
                  <a:txBody>
                    <a:bodyPr/>
                    <a:lstStyle/>
                    <a:p>
                      <a:pPr algn="ctr">
                        <a:lnSpc>
                          <a:spcPts val="850"/>
                        </a:lnSpc>
                        <a:spcAft>
                          <a:spcPts val="0"/>
                        </a:spcAft>
                      </a:pPr>
                      <a:r>
                        <a:rPr lang="en-US" sz="800" b="1" kern="0" dirty="0">
                          <a:effectLst/>
                        </a:rPr>
                        <a:t>5501</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0413" marR="10413" marT="0" marB="0" anchor="ctr"/>
                </a:tc>
                <a:extLst>
                  <a:ext uri="{0D108BD9-81ED-4DB2-BD59-A6C34878D82A}">
                    <a16:rowId xmlns:a16="http://schemas.microsoft.com/office/drawing/2014/main" val="2078413796"/>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301876783"/>
              </p:ext>
            </p:extLst>
          </p:nvPr>
        </p:nvGraphicFramePr>
        <p:xfrm>
          <a:off x="107504" y="852333"/>
          <a:ext cx="4588960" cy="3886200"/>
        </p:xfrm>
        <a:graphic>
          <a:graphicData uri="http://schemas.openxmlformats.org/drawingml/2006/table">
            <a:tbl>
              <a:tblPr firstRow="1" firstCol="1" bandRow="1">
                <a:tableStyleId>{93296810-A885-4BE3-A3E7-6D5BEEA58F35}</a:tableStyleId>
              </a:tblPr>
              <a:tblGrid>
                <a:gridCol w="324923">
                  <a:extLst>
                    <a:ext uri="{9D8B030D-6E8A-4147-A177-3AD203B41FA5}">
                      <a16:colId xmlns:a16="http://schemas.microsoft.com/office/drawing/2014/main" val="213553773"/>
                    </a:ext>
                  </a:extLst>
                </a:gridCol>
                <a:gridCol w="2189617">
                  <a:extLst>
                    <a:ext uri="{9D8B030D-6E8A-4147-A177-3AD203B41FA5}">
                      <a16:colId xmlns:a16="http://schemas.microsoft.com/office/drawing/2014/main" val="1411569778"/>
                    </a:ext>
                  </a:extLst>
                </a:gridCol>
                <a:gridCol w="1450158">
                  <a:extLst>
                    <a:ext uri="{9D8B030D-6E8A-4147-A177-3AD203B41FA5}">
                      <a16:colId xmlns:a16="http://schemas.microsoft.com/office/drawing/2014/main" val="776184431"/>
                    </a:ext>
                  </a:extLst>
                </a:gridCol>
                <a:gridCol w="624262">
                  <a:extLst>
                    <a:ext uri="{9D8B030D-6E8A-4147-A177-3AD203B41FA5}">
                      <a16:colId xmlns:a16="http://schemas.microsoft.com/office/drawing/2014/main" val="2569866986"/>
                    </a:ext>
                  </a:extLst>
                </a:gridCol>
              </a:tblGrid>
              <a:tr h="111514">
                <a:tc>
                  <a:txBody>
                    <a:bodyPr/>
                    <a:lstStyle/>
                    <a:p>
                      <a:pPr algn="ctr">
                        <a:lnSpc>
                          <a:spcPct val="100000"/>
                        </a:lnSpc>
                        <a:spcAft>
                          <a:spcPts val="0"/>
                        </a:spcAft>
                      </a:pPr>
                      <a:r>
                        <a:rPr lang="zh-TW" sz="900" b="1" kern="0" dirty="0">
                          <a:effectLst/>
                        </a:rPr>
                        <a:t>院</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ct val="100000"/>
                        </a:lnSpc>
                        <a:spcAft>
                          <a:spcPts val="0"/>
                        </a:spcAft>
                      </a:pPr>
                      <a:r>
                        <a:rPr lang="zh-TW" sz="900" b="1" kern="0" dirty="0">
                          <a:effectLst/>
                        </a:rPr>
                        <a:t>系所</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ct val="100000"/>
                        </a:lnSpc>
                        <a:spcAft>
                          <a:spcPts val="0"/>
                        </a:spcAft>
                      </a:pPr>
                      <a:r>
                        <a:rPr lang="zh-TW" sz="900" b="1" kern="0" dirty="0">
                          <a:effectLst/>
                        </a:rPr>
                        <a:t>學制</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ct val="100000"/>
                        </a:lnSpc>
                        <a:spcAft>
                          <a:spcPts val="0"/>
                        </a:spcAft>
                      </a:pPr>
                      <a:r>
                        <a:rPr lang="zh-TW" sz="900" b="1" kern="0" dirty="0">
                          <a:effectLst/>
                        </a:rPr>
                        <a:t>分機</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1793329135"/>
                  </a:ext>
                </a:extLst>
              </a:tr>
              <a:tr h="92929">
                <a:tc rowSpan="10">
                  <a:txBody>
                    <a:bodyPr/>
                    <a:lstStyle/>
                    <a:p>
                      <a:pPr algn="ctr">
                        <a:lnSpc>
                          <a:spcPct val="100000"/>
                        </a:lnSpc>
                        <a:spcAft>
                          <a:spcPts val="0"/>
                        </a:spcAft>
                      </a:pPr>
                      <a:r>
                        <a:rPr lang="zh-TW" sz="1000" b="1" kern="0" dirty="0">
                          <a:effectLst/>
                        </a:rPr>
                        <a:t>人</a:t>
                      </a:r>
                      <a:endParaRPr lang="zh-TW" sz="1000" b="1" kern="100" dirty="0">
                        <a:effectLst/>
                      </a:endParaRPr>
                    </a:p>
                    <a:p>
                      <a:pPr algn="ctr">
                        <a:lnSpc>
                          <a:spcPct val="100000"/>
                        </a:lnSpc>
                        <a:spcAft>
                          <a:spcPts val="0"/>
                        </a:spcAft>
                      </a:pPr>
                      <a:r>
                        <a:rPr lang="zh-TW" sz="1000" b="1" kern="0" dirty="0">
                          <a:effectLst/>
                        </a:rPr>
                        <a:t>文</a:t>
                      </a:r>
                      <a:endParaRPr lang="zh-TW" sz="1000" b="1" kern="100" dirty="0">
                        <a:effectLst/>
                      </a:endParaRPr>
                    </a:p>
                    <a:p>
                      <a:pPr algn="ctr">
                        <a:lnSpc>
                          <a:spcPct val="100000"/>
                        </a:lnSpc>
                        <a:spcAft>
                          <a:spcPts val="0"/>
                        </a:spcAft>
                      </a:pPr>
                      <a:r>
                        <a:rPr lang="zh-TW" sz="1000" b="1" kern="0" dirty="0">
                          <a:effectLst/>
                        </a:rPr>
                        <a:t>與</a:t>
                      </a:r>
                      <a:endParaRPr lang="zh-TW" sz="1000" b="1" kern="100" dirty="0">
                        <a:effectLst/>
                      </a:endParaRPr>
                    </a:p>
                    <a:p>
                      <a:pPr algn="ctr">
                        <a:lnSpc>
                          <a:spcPct val="100000"/>
                        </a:lnSpc>
                        <a:spcAft>
                          <a:spcPts val="0"/>
                        </a:spcAft>
                      </a:pPr>
                      <a:r>
                        <a:rPr lang="zh-TW" sz="1000" b="1" kern="0" dirty="0">
                          <a:effectLst/>
                        </a:rPr>
                        <a:t>科</a:t>
                      </a:r>
                      <a:endParaRPr lang="zh-TW" sz="1000" b="1" kern="100" dirty="0">
                        <a:effectLst/>
                      </a:endParaRPr>
                    </a:p>
                    <a:p>
                      <a:pPr algn="ctr">
                        <a:lnSpc>
                          <a:spcPct val="100000"/>
                        </a:lnSpc>
                        <a:spcAft>
                          <a:spcPts val="0"/>
                        </a:spcAft>
                      </a:pPr>
                      <a:r>
                        <a:rPr lang="zh-TW" sz="1000" b="1" kern="0" dirty="0">
                          <a:effectLst/>
                        </a:rPr>
                        <a:t>學</a:t>
                      </a:r>
                      <a:endParaRPr lang="zh-TW" sz="1000" b="1" kern="100" dirty="0">
                        <a:effectLst/>
                      </a:endParaRPr>
                    </a:p>
                    <a:p>
                      <a:pPr algn="ctr">
                        <a:lnSpc>
                          <a:spcPct val="100000"/>
                        </a:lnSpc>
                        <a:spcAft>
                          <a:spcPts val="0"/>
                        </a:spcAft>
                      </a:pPr>
                      <a:r>
                        <a:rPr lang="zh-TW" sz="1000" b="1" kern="0" dirty="0">
                          <a:effectLst/>
                        </a:rPr>
                        <a:t>學</a:t>
                      </a:r>
                      <a:endParaRPr lang="zh-TW" sz="1000" b="1" kern="100" dirty="0">
                        <a:effectLst/>
                      </a:endParaRPr>
                    </a:p>
                    <a:p>
                      <a:pPr algn="ctr">
                        <a:lnSpc>
                          <a:spcPct val="100000"/>
                        </a:lnSpc>
                        <a:spcAft>
                          <a:spcPts val="0"/>
                        </a:spcAft>
                      </a:pPr>
                      <a:r>
                        <a:rPr lang="zh-TW" sz="1000" b="1" kern="0" dirty="0">
                          <a:effectLst/>
                        </a:rPr>
                        <a:t>院</a:t>
                      </a:r>
                      <a:endParaRPr lang="zh-TW" sz="1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rowSpan="2">
                  <a:txBody>
                    <a:bodyPr/>
                    <a:lstStyle/>
                    <a:p>
                      <a:pPr algn="ctr">
                        <a:lnSpc>
                          <a:spcPts val="850"/>
                        </a:lnSpc>
                        <a:spcAft>
                          <a:spcPts val="0"/>
                        </a:spcAft>
                      </a:pPr>
                      <a:r>
                        <a:rPr lang="zh-TW" sz="800" b="1" kern="0" dirty="0">
                          <a:effectLst/>
                        </a:rPr>
                        <a:t>應</a:t>
                      </a:r>
                      <a:r>
                        <a:rPr lang="zh-TW" sz="800" b="1" kern="0" dirty="0" smtClean="0">
                          <a:effectLst/>
                        </a:rPr>
                        <a:t>外系</a:t>
                      </a:r>
                    </a:p>
                  </a:txBody>
                  <a:tcPr marL="7972" marR="7972" marT="0" marB="0" anchor="ctr"/>
                </a:tc>
                <a:tc>
                  <a:txBody>
                    <a:bodyPr/>
                    <a:lstStyle/>
                    <a:p>
                      <a:pPr algn="ctr">
                        <a:lnSpc>
                          <a:spcPts val="850"/>
                        </a:lnSpc>
                        <a:spcAft>
                          <a:spcPts val="0"/>
                        </a:spcAft>
                      </a:pPr>
                      <a:r>
                        <a:rPr lang="zh-TW" sz="800" b="1" kern="0">
                          <a:effectLst/>
                        </a:rPr>
                        <a:t>大學部</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3201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2986257529"/>
                  </a:ext>
                </a:extLst>
              </a:tr>
              <a:tr h="92929">
                <a:tc vMerge="1">
                  <a:txBody>
                    <a:bodyPr/>
                    <a:lstStyle/>
                    <a:p>
                      <a:endParaRPr lang="zh-TW" altLang="en-US"/>
                    </a:p>
                  </a:txBody>
                  <a:tcPr/>
                </a:tc>
                <a:tc vMerge="1">
                  <a:txBody>
                    <a:bodyPr/>
                    <a:lstStyle/>
                    <a:p>
                      <a:pPr>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3203</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4060859869"/>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文資系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3062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022133389"/>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技職所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3031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173738378"/>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師培中心【技職大樓</a:t>
                      </a:r>
                      <a:r>
                        <a:rPr lang="en-US" sz="800" b="1" kern="0" dirty="0">
                          <a:effectLst/>
                        </a:rPr>
                        <a:t>2</a:t>
                      </a:r>
                      <a:r>
                        <a:rPr lang="zh-TW" sz="800" b="1" kern="0" dirty="0">
                          <a:effectLst/>
                        </a:rPr>
                        <a:t>樓】</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教育學程</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3051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2189614794"/>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休閒所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2716</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1170569321"/>
                  </a:ext>
                </a:extLst>
              </a:tr>
              <a:tr h="185857">
                <a:tc vMerge="1">
                  <a:txBody>
                    <a:bodyPr/>
                    <a:lstStyle/>
                    <a:p>
                      <a:endParaRPr lang="zh-TW" altLang="en-US"/>
                    </a:p>
                  </a:txBody>
                  <a:tcPr/>
                </a:tc>
                <a:tc>
                  <a:txBody>
                    <a:bodyPr/>
                    <a:lstStyle/>
                    <a:p>
                      <a:pPr algn="ctr">
                        <a:lnSpc>
                          <a:spcPts val="850"/>
                        </a:lnSpc>
                        <a:spcAft>
                          <a:spcPts val="0"/>
                        </a:spcAft>
                      </a:pPr>
                      <a:r>
                        <a:rPr lang="zh-TW" sz="800" b="1" kern="0" dirty="0">
                          <a:effectLst/>
                        </a:rPr>
                        <a:t>體育必修</a:t>
                      </a:r>
                      <a:r>
                        <a:rPr lang="en-US" sz="800" b="1" kern="0" dirty="0">
                          <a:effectLst/>
                        </a:rPr>
                        <a:t>/</a:t>
                      </a:r>
                      <a:r>
                        <a:rPr lang="zh-TW" sz="800" b="1" kern="0" dirty="0">
                          <a:effectLst/>
                        </a:rPr>
                        <a:t>體育興趣選項必修</a:t>
                      </a:r>
                      <a:r>
                        <a:rPr lang="en-US" sz="800" b="1" kern="0" dirty="0">
                          <a:effectLst/>
                        </a:rPr>
                        <a:t>/</a:t>
                      </a:r>
                      <a:r>
                        <a:rPr lang="zh-TW" sz="800" b="1" kern="0" dirty="0">
                          <a:effectLst/>
                        </a:rPr>
                        <a:t>體育選修</a:t>
                      </a:r>
                      <a:endParaRPr lang="zh-TW" sz="800" b="1" kern="100" dirty="0">
                        <a:effectLst/>
                      </a:endParaRPr>
                    </a:p>
                    <a:p>
                      <a:pPr algn="ctr">
                        <a:lnSpc>
                          <a:spcPts val="850"/>
                        </a:lnSpc>
                        <a:spcAft>
                          <a:spcPts val="0"/>
                        </a:spcAft>
                      </a:pPr>
                      <a:r>
                        <a:rPr lang="zh-TW" sz="800" b="1" kern="0" dirty="0">
                          <a:effectLst/>
                        </a:rPr>
                        <a:t>【體育館</a:t>
                      </a:r>
                      <a:r>
                        <a:rPr lang="en-US" sz="800" b="1" kern="0" dirty="0">
                          <a:effectLst/>
                        </a:rPr>
                        <a:t>3</a:t>
                      </a:r>
                      <a:r>
                        <a:rPr lang="zh-TW" sz="800" b="1" kern="0" dirty="0">
                          <a:effectLst/>
                        </a:rPr>
                        <a:t>樓，休閒所辦公室】</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大學部「體育」課程</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2716</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959491754"/>
                  </a:ext>
                </a:extLst>
              </a:tr>
              <a:tr h="92929">
                <a:tc vMerge="1">
                  <a:txBody>
                    <a:bodyPr/>
                    <a:lstStyle/>
                    <a:p>
                      <a:endParaRPr lang="zh-TW" altLang="en-US"/>
                    </a:p>
                  </a:txBody>
                  <a:tcPr/>
                </a:tc>
                <a:tc>
                  <a:txBody>
                    <a:bodyPr/>
                    <a:lstStyle/>
                    <a:p>
                      <a:pPr algn="ctr">
                        <a:lnSpc>
                          <a:spcPts val="850"/>
                        </a:lnSpc>
                        <a:spcAft>
                          <a:spcPts val="0"/>
                        </a:spcAft>
                      </a:pPr>
                      <a:r>
                        <a:rPr lang="zh-TW" sz="800" b="1" kern="0">
                          <a:effectLst/>
                        </a:rPr>
                        <a:t>漢學所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3402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606793900"/>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科法所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3601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2087720875"/>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材料所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3651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50656190"/>
                  </a:ext>
                </a:extLst>
              </a:tr>
              <a:tr h="92929">
                <a:tc rowSpan="7">
                  <a:txBody>
                    <a:bodyPr/>
                    <a:lstStyle/>
                    <a:p>
                      <a:pPr algn="ctr">
                        <a:lnSpc>
                          <a:spcPct val="100000"/>
                        </a:lnSpc>
                        <a:spcAft>
                          <a:spcPts val="0"/>
                        </a:spcAft>
                      </a:pPr>
                      <a:r>
                        <a:rPr lang="zh-TW" sz="1000" b="1" kern="0" dirty="0">
                          <a:effectLst/>
                        </a:rPr>
                        <a:t>設</a:t>
                      </a:r>
                      <a:endParaRPr lang="zh-TW" sz="1000" b="1" kern="100" dirty="0">
                        <a:effectLst/>
                      </a:endParaRPr>
                    </a:p>
                    <a:p>
                      <a:pPr algn="ctr">
                        <a:lnSpc>
                          <a:spcPct val="100000"/>
                        </a:lnSpc>
                        <a:spcAft>
                          <a:spcPts val="0"/>
                        </a:spcAft>
                      </a:pPr>
                      <a:r>
                        <a:rPr lang="zh-TW" sz="1000" b="1" kern="0" dirty="0">
                          <a:effectLst/>
                        </a:rPr>
                        <a:t>計</a:t>
                      </a:r>
                      <a:endParaRPr lang="zh-TW" sz="1000" b="1" kern="100" dirty="0">
                        <a:effectLst/>
                      </a:endParaRPr>
                    </a:p>
                    <a:p>
                      <a:pPr algn="ctr">
                        <a:lnSpc>
                          <a:spcPct val="100000"/>
                        </a:lnSpc>
                        <a:spcAft>
                          <a:spcPts val="0"/>
                        </a:spcAft>
                      </a:pPr>
                      <a:r>
                        <a:rPr lang="zh-TW" sz="1000" b="1" kern="0" dirty="0">
                          <a:effectLst/>
                        </a:rPr>
                        <a:t>學</a:t>
                      </a:r>
                      <a:endParaRPr lang="zh-TW" sz="1000" b="1" kern="100" dirty="0">
                        <a:effectLst/>
                      </a:endParaRPr>
                    </a:p>
                    <a:p>
                      <a:pPr algn="ctr">
                        <a:lnSpc>
                          <a:spcPct val="100000"/>
                        </a:lnSpc>
                        <a:spcAft>
                          <a:spcPts val="0"/>
                        </a:spcAft>
                      </a:pPr>
                      <a:r>
                        <a:rPr lang="zh-TW" sz="1000" b="1" kern="0" dirty="0">
                          <a:effectLst/>
                        </a:rPr>
                        <a:t>院</a:t>
                      </a:r>
                      <a:endParaRPr lang="zh-TW" sz="1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設計所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研究所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6041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1177665170"/>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工設系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6103</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1868672088"/>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視傳系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大學部</a:t>
                      </a:r>
                      <a:r>
                        <a:rPr lang="en-US" sz="800" b="1" kern="0" dirty="0">
                          <a:effectLst/>
                        </a:rPr>
                        <a:t> / </a:t>
                      </a:r>
                      <a:r>
                        <a:rPr lang="zh-TW" sz="800" b="1" kern="0" dirty="0">
                          <a:effectLst/>
                        </a:rPr>
                        <a:t>研究所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6201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2609791776"/>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建築系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6302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900737372"/>
                  </a:ext>
                </a:extLst>
              </a:tr>
              <a:tr h="92929">
                <a:tc vMerge="1">
                  <a:txBody>
                    <a:bodyPr/>
                    <a:lstStyle/>
                    <a:p>
                      <a:endParaRPr lang="zh-TW" altLang="en-US"/>
                    </a:p>
                  </a:txBody>
                  <a:tcPr/>
                </a:tc>
                <a:tc>
                  <a:txBody>
                    <a:bodyPr/>
                    <a:lstStyle/>
                    <a:p>
                      <a:pPr algn="ctr">
                        <a:lnSpc>
                          <a:spcPts val="850"/>
                        </a:lnSpc>
                        <a:spcAft>
                          <a:spcPts val="0"/>
                        </a:spcAft>
                      </a:pPr>
                      <a:r>
                        <a:rPr lang="zh-TW" sz="800" b="1" kern="0" dirty="0">
                          <a:effectLst/>
                        </a:rPr>
                        <a:t>數媒系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大學部</a:t>
                      </a:r>
                      <a:r>
                        <a:rPr lang="en-US" sz="800" b="1" kern="0">
                          <a:effectLst/>
                        </a:rPr>
                        <a:t> / </a:t>
                      </a:r>
                      <a:r>
                        <a:rPr lang="zh-TW" sz="800" b="1" kern="0">
                          <a:effectLst/>
                        </a:rPr>
                        <a:t>研究所</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6502</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278904185"/>
                  </a:ext>
                </a:extLst>
              </a:tr>
              <a:tr h="92929">
                <a:tc vMerge="1">
                  <a:txBody>
                    <a:bodyPr/>
                    <a:lstStyle/>
                    <a:p>
                      <a:endParaRPr lang="zh-TW" altLang="en-US"/>
                    </a:p>
                  </a:txBody>
                  <a:tcPr/>
                </a:tc>
                <a:tc rowSpan="2">
                  <a:txBody>
                    <a:bodyPr/>
                    <a:lstStyle/>
                    <a:p>
                      <a:pPr algn="ctr">
                        <a:lnSpc>
                          <a:spcPts val="850"/>
                        </a:lnSpc>
                        <a:spcAft>
                          <a:spcPts val="0"/>
                        </a:spcAft>
                      </a:pPr>
                      <a:r>
                        <a:rPr lang="zh-TW" sz="800" b="1" kern="0" dirty="0">
                          <a:effectLst/>
                        </a:rPr>
                        <a:t>創設</a:t>
                      </a:r>
                      <a:r>
                        <a:rPr lang="zh-TW" sz="800" b="1" kern="0" dirty="0" smtClean="0">
                          <a:effectLst/>
                        </a:rPr>
                        <a:t>系</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研究所</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6400</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580314707"/>
                  </a:ext>
                </a:extLst>
              </a:tr>
              <a:tr h="92929">
                <a:tc vMerge="1">
                  <a:txBody>
                    <a:bodyPr/>
                    <a:lstStyle/>
                    <a:p>
                      <a:endParaRPr lang="zh-TW" altLang="en-US"/>
                    </a:p>
                  </a:txBody>
                  <a:tcPr/>
                </a:tc>
                <a:tc vMerge="1">
                  <a:txBody>
                    <a:bodyPr/>
                    <a:lstStyle/>
                    <a:p>
                      <a:pPr algn="l">
                        <a:lnSpc>
                          <a:spcPts val="850"/>
                        </a:lnSpc>
                        <a:spcAft>
                          <a:spcPts val="0"/>
                        </a:spcAft>
                      </a:pP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a:effectLst/>
                        </a:rPr>
                        <a:t>大學部</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a:effectLst/>
                        </a:rPr>
                        <a:t>6401</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297240387"/>
                  </a:ext>
                </a:extLst>
              </a:tr>
              <a:tr h="371715">
                <a:tc rowSpan="2">
                  <a:txBody>
                    <a:bodyPr/>
                    <a:lstStyle/>
                    <a:p>
                      <a:pPr algn="ctr">
                        <a:lnSpc>
                          <a:spcPct val="100000"/>
                        </a:lnSpc>
                        <a:spcAft>
                          <a:spcPts val="0"/>
                        </a:spcAft>
                      </a:pPr>
                      <a:r>
                        <a:rPr lang="zh-TW" sz="1000" b="1" kern="0" dirty="0">
                          <a:effectLst/>
                        </a:rPr>
                        <a:t>未來學院</a:t>
                      </a:r>
                      <a:endParaRPr lang="zh-TW" sz="10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vert="eaVert" anchor="ctr"/>
                </a:tc>
                <a:tc>
                  <a:txBody>
                    <a:bodyPr/>
                    <a:lstStyle/>
                    <a:p>
                      <a:pPr algn="ctr">
                        <a:lnSpc>
                          <a:spcPts val="850"/>
                        </a:lnSpc>
                        <a:spcAft>
                          <a:spcPts val="0"/>
                        </a:spcAft>
                      </a:pPr>
                      <a:r>
                        <a:rPr lang="zh-TW" sz="800" b="1" kern="0" dirty="0">
                          <a:effectLst/>
                        </a:rPr>
                        <a:t>通識教育中心</a:t>
                      </a:r>
                      <a:endParaRPr lang="zh-TW" sz="800" b="1" kern="100" dirty="0">
                        <a:effectLst/>
                      </a:endParaRPr>
                    </a:p>
                    <a:p>
                      <a:pPr algn="ctr">
                        <a:lnSpc>
                          <a:spcPts val="850"/>
                        </a:lnSpc>
                        <a:spcAft>
                          <a:spcPts val="0"/>
                        </a:spcAft>
                      </a:pPr>
                      <a:r>
                        <a:rPr lang="zh-TW" sz="800" b="1" kern="0" dirty="0">
                          <a:effectLst/>
                        </a:rPr>
                        <a:t>【人科二館</a:t>
                      </a:r>
                      <a:r>
                        <a:rPr lang="en-US" sz="800" b="1" kern="0" dirty="0">
                          <a:effectLst/>
                        </a:rPr>
                        <a:t>1</a:t>
                      </a:r>
                      <a:r>
                        <a:rPr lang="zh-TW" sz="800" b="1" kern="0" dirty="0">
                          <a:effectLst/>
                        </a:rPr>
                        <a:t>樓】</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大學部「通識」課程</a:t>
                      </a:r>
                      <a:endParaRPr lang="zh-TW" sz="800" b="1" kern="100" dirty="0">
                        <a:effectLst/>
                      </a:endParaRPr>
                    </a:p>
                    <a:p>
                      <a:pPr algn="ctr">
                        <a:lnSpc>
                          <a:spcPts val="850"/>
                        </a:lnSpc>
                        <a:spcAft>
                          <a:spcPts val="0"/>
                        </a:spcAft>
                      </a:pPr>
                      <a:r>
                        <a:rPr lang="zh-TW" sz="800" b="1" kern="0" dirty="0">
                          <a:effectLst/>
                        </a:rPr>
                        <a:t>「文學與創新興趣選項」課程</a:t>
                      </a:r>
                      <a:endParaRPr lang="zh-TW" sz="800" b="1" kern="100" dirty="0">
                        <a:effectLst/>
                      </a:endParaRPr>
                    </a:p>
                    <a:p>
                      <a:pPr algn="ctr">
                        <a:lnSpc>
                          <a:spcPts val="850"/>
                        </a:lnSpc>
                        <a:spcAft>
                          <a:spcPts val="0"/>
                        </a:spcAft>
                      </a:pPr>
                      <a:r>
                        <a:rPr lang="zh-TW" sz="800" b="1" kern="0" dirty="0">
                          <a:effectLst/>
                        </a:rPr>
                        <a:t>「自主學習」課程</a:t>
                      </a:r>
                      <a:endParaRPr lang="zh-TW" sz="800" b="1" kern="100" dirty="0">
                        <a:effectLst/>
                      </a:endParaRPr>
                    </a:p>
                    <a:p>
                      <a:pPr algn="ctr">
                        <a:lnSpc>
                          <a:spcPts val="850"/>
                        </a:lnSpc>
                        <a:spcAft>
                          <a:spcPts val="0"/>
                        </a:spcAft>
                      </a:pPr>
                      <a:r>
                        <a:rPr lang="zh-TW" sz="800" b="1" kern="0" dirty="0">
                          <a:effectLst/>
                        </a:rPr>
                        <a:t>「</a:t>
                      </a:r>
                      <a:r>
                        <a:rPr lang="en-US" sz="800" b="1" u="none" strike="noStrike" kern="0" dirty="0" err="1">
                          <a:effectLst/>
                        </a:rPr>
                        <a:t>全民國防教育軍事訓練</a:t>
                      </a:r>
                      <a:r>
                        <a:rPr lang="zh-TW" sz="800" b="1" kern="0" dirty="0">
                          <a:effectLst/>
                        </a:rPr>
                        <a:t>」課程</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dirty="0">
                          <a:effectLst/>
                        </a:rPr>
                        <a:t>3101</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59580159"/>
                  </a:ext>
                </a:extLst>
              </a:tr>
              <a:tr h="92929">
                <a:tc vMerge="1">
                  <a:txBody>
                    <a:bodyPr/>
                    <a:lstStyle/>
                    <a:p>
                      <a:endParaRPr lang="zh-TW" altLang="en-US"/>
                    </a:p>
                  </a:txBody>
                  <a:tcPr/>
                </a:tc>
                <a:tc>
                  <a:txBody>
                    <a:bodyPr/>
                    <a:lstStyle/>
                    <a:p>
                      <a:pPr algn="ctr">
                        <a:lnSpc>
                          <a:spcPts val="850"/>
                        </a:lnSpc>
                        <a:spcAft>
                          <a:spcPts val="0"/>
                        </a:spcAft>
                      </a:pPr>
                      <a:r>
                        <a:rPr lang="zh-TW" sz="800" b="1" kern="0">
                          <a:effectLst/>
                        </a:rPr>
                        <a:t>前瞻學程、產專學程、智慧機器人、產科學程</a:t>
                      </a:r>
                      <a:endParaRPr lang="zh-TW" sz="8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zh-TW" sz="800" b="1" kern="0" dirty="0">
                          <a:effectLst/>
                        </a:rPr>
                        <a:t>大學部</a:t>
                      </a:r>
                      <a:r>
                        <a:rPr lang="en-US" sz="800" b="1" kern="0" dirty="0">
                          <a:effectLst/>
                        </a:rPr>
                        <a:t>/</a:t>
                      </a:r>
                      <a:r>
                        <a:rPr lang="zh-TW" sz="800" b="1" kern="0" dirty="0">
                          <a:effectLst/>
                        </a:rPr>
                        <a:t>四技進修部</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dirty="0">
                          <a:effectLst/>
                        </a:rPr>
                        <a:t>7184~7186</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123704672"/>
                  </a:ext>
                </a:extLst>
              </a:tr>
              <a:tr h="111514">
                <a:tc gridSpan="2">
                  <a:txBody>
                    <a:bodyPr/>
                    <a:lstStyle/>
                    <a:p>
                      <a:pPr algn="ctr">
                        <a:lnSpc>
                          <a:spcPct val="100000"/>
                        </a:lnSpc>
                        <a:spcAft>
                          <a:spcPts val="0"/>
                        </a:spcAft>
                      </a:pPr>
                      <a:r>
                        <a:rPr lang="zh-TW" sz="900" b="1" kern="0" dirty="0">
                          <a:effectLst/>
                        </a:rPr>
                        <a:t>服務學習組【活動中心</a:t>
                      </a:r>
                      <a:r>
                        <a:rPr lang="en-US" sz="900" b="1" kern="0" dirty="0">
                          <a:effectLst/>
                        </a:rPr>
                        <a:t>2</a:t>
                      </a:r>
                      <a:r>
                        <a:rPr lang="zh-TW" sz="900" b="1" kern="0" dirty="0">
                          <a:effectLst/>
                        </a:rPr>
                        <a:t>樓】</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hMerge="1">
                  <a:txBody>
                    <a:bodyPr/>
                    <a:lstStyle/>
                    <a:p>
                      <a:endParaRPr lang="zh-TW" altLang="en-US"/>
                    </a:p>
                  </a:txBody>
                  <a:tcPr/>
                </a:tc>
                <a:tc>
                  <a:txBody>
                    <a:bodyPr/>
                    <a:lstStyle/>
                    <a:p>
                      <a:pPr algn="ctr">
                        <a:lnSpc>
                          <a:spcPts val="850"/>
                        </a:lnSpc>
                        <a:spcAft>
                          <a:spcPts val="0"/>
                        </a:spcAft>
                      </a:pPr>
                      <a:r>
                        <a:rPr lang="zh-TW" sz="800" b="1" kern="0" dirty="0">
                          <a:effectLst/>
                        </a:rPr>
                        <a:t>大學部服學課登記</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dirty="0">
                          <a:effectLst/>
                        </a:rPr>
                        <a:t>2353</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2591368761"/>
                  </a:ext>
                </a:extLst>
              </a:tr>
              <a:tr h="111514">
                <a:tc gridSpan="2">
                  <a:txBody>
                    <a:bodyPr/>
                    <a:lstStyle/>
                    <a:p>
                      <a:pPr algn="ctr">
                        <a:lnSpc>
                          <a:spcPct val="100000"/>
                        </a:lnSpc>
                        <a:spcAft>
                          <a:spcPts val="0"/>
                        </a:spcAft>
                      </a:pPr>
                      <a:r>
                        <a:rPr lang="zh-TW" sz="900" b="1" kern="0" dirty="0">
                          <a:effectLst/>
                        </a:rPr>
                        <a:t>語言中心</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hMerge="1">
                  <a:txBody>
                    <a:bodyPr/>
                    <a:lstStyle/>
                    <a:p>
                      <a:endParaRPr lang="zh-TW" altLang="en-US"/>
                    </a:p>
                  </a:txBody>
                  <a:tcPr/>
                </a:tc>
                <a:tc>
                  <a:txBody>
                    <a:bodyPr/>
                    <a:lstStyle/>
                    <a:p>
                      <a:pPr algn="ctr">
                        <a:lnSpc>
                          <a:spcPts val="850"/>
                        </a:lnSpc>
                        <a:spcAft>
                          <a:spcPts val="0"/>
                        </a:spcAft>
                      </a:pPr>
                      <a:r>
                        <a:rPr lang="zh-TW" sz="800" b="1" kern="0" dirty="0">
                          <a:effectLst/>
                        </a:rPr>
                        <a:t>「能力分班」必修英文登記</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rowSpan="2">
                  <a:txBody>
                    <a:bodyPr/>
                    <a:lstStyle/>
                    <a:p>
                      <a:pPr algn="ctr">
                        <a:lnSpc>
                          <a:spcPts val="850"/>
                        </a:lnSpc>
                        <a:spcAft>
                          <a:spcPts val="0"/>
                        </a:spcAft>
                      </a:pPr>
                      <a:r>
                        <a:rPr lang="en-US" sz="800" b="1" kern="0" dirty="0">
                          <a:effectLst/>
                        </a:rPr>
                        <a:t>3273</a:t>
                      </a:r>
                      <a:endParaRPr lang="zh-TW" sz="800" b="1" kern="100" dirty="0">
                        <a:effectLst/>
                      </a:endParaRPr>
                    </a:p>
                    <a:p>
                      <a:pPr algn="ctr">
                        <a:lnSpc>
                          <a:spcPts val="850"/>
                        </a:lnSpc>
                        <a:spcAft>
                          <a:spcPts val="0"/>
                        </a:spcAft>
                      </a:pPr>
                      <a:r>
                        <a:rPr lang="en-US" sz="800" b="1" kern="0" dirty="0">
                          <a:effectLst/>
                        </a:rPr>
                        <a:t>3272</a:t>
                      </a:r>
                      <a:r>
                        <a:rPr lang="zh-TW" sz="800" b="1" kern="0" dirty="0">
                          <a:effectLst/>
                        </a:rPr>
                        <a:t>　</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3264206050"/>
                  </a:ext>
                </a:extLst>
              </a:tr>
              <a:tr h="464644">
                <a:tc gridSpan="2">
                  <a:txBody>
                    <a:bodyPr/>
                    <a:lstStyle/>
                    <a:p>
                      <a:pPr algn="ctr">
                        <a:lnSpc>
                          <a:spcPct val="100000"/>
                        </a:lnSpc>
                        <a:spcAft>
                          <a:spcPts val="0"/>
                        </a:spcAft>
                      </a:pPr>
                      <a:r>
                        <a:rPr lang="zh-TW" sz="900" b="1" kern="0" dirty="0">
                          <a:effectLst/>
                        </a:rPr>
                        <a:t>　【人科一館</a:t>
                      </a:r>
                      <a:r>
                        <a:rPr lang="en-US" sz="900" b="1" kern="0" dirty="0">
                          <a:effectLst/>
                        </a:rPr>
                        <a:t>2</a:t>
                      </a:r>
                      <a:r>
                        <a:rPr lang="zh-TW" sz="900" b="1" kern="0" dirty="0">
                          <a:effectLst/>
                        </a:rPr>
                        <a:t>樓】</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hMerge="1">
                  <a:txBody>
                    <a:bodyPr/>
                    <a:lstStyle/>
                    <a:p>
                      <a:endParaRPr lang="zh-TW" altLang="en-US"/>
                    </a:p>
                  </a:txBody>
                  <a:tcPr/>
                </a:tc>
                <a:tc>
                  <a:txBody>
                    <a:bodyPr/>
                    <a:lstStyle/>
                    <a:p>
                      <a:pPr algn="ctr">
                        <a:lnSpc>
                          <a:spcPts val="850"/>
                        </a:lnSpc>
                        <a:spcAft>
                          <a:spcPts val="0"/>
                        </a:spcAft>
                      </a:pPr>
                      <a:r>
                        <a:rPr lang="zh-TW" sz="800" b="1" kern="0" dirty="0">
                          <a:effectLst/>
                        </a:rPr>
                        <a:t>「華語」課程登記</a:t>
                      </a:r>
                      <a:endParaRPr lang="zh-TW" sz="800" b="1" kern="100" dirty="0">
                        <a:effectLst/>
                      </a:endParaRPr>
                    </a:p>
                    <a:p>
                      <a:pPr algn="ctr">
                        <a:lnSpc>
                          <a:spcPts val="850"/>
                        </a:lnSpc>
                        <a:spcAft>
                          <a:spcPts val="0"/>
                        </a:spcAft>
                      </a:pPr>
                      <a:r>
                        <a:rPr lang="zh-TW" sz="800" b="1" kern="0" dirty="0">
                          <a:effectLst/>
                        </a:rPr>
                        <a:t>「語文」課程</a:t>
                      </a:r>
                      <a:endParaRPr lang="zh-TW" sz="800" b="1" kern="100" dirty="0">
                        <a:effectLst/>
                      </a:endParaRPr>
                    </a:p>
                    <a:p>
                      <a:pPr algn="ctr">
                        <a:lnSpc>
                          <a:spcPts val="850"/>
                        </a:lnSpc>
                        <a:spcAft>
                          <a:spcPts val="0"/>
                        </a:spcAft>
                      </a:pPr>
                      <a:r>
                        <a:rPr lang="zh-TW" sz="800" b="1" kern="0" dirty="0">
                          <a:effectLst/>
                        </a:rPr>
                        <a:t>英文能力補修課程：</a:t>
                      </a:r>
                      <a:endParaRPr lang="zh-TW" sz="800" b="1" kern="100" dirty="0">
                        <a:effectLst/>
                      </a:endParaRPr>
                    </a:p>
                    <a:p>
                      <a:pPr algn="ctr">
                        <a:lnSpc>
                          <a:spcPts val="850"/>
                        </a:lnSpc>
                        <a:spcAft>
                          <a:spcPts val="0"/>
                        </a:spcAft>
                      </a:pPr>
                      <a:r>
                        <a:rPr lang="zh-TW" sz="800" b="1" kern="0" dirty="0">
                          <a:effectLst/>
                        </a:rPr>
                        <a:t>大學部–「進修英語」課程</a:t>
                      </a:r>
                      <a:endParaRPr lang="zh-TW" sz="800" b="1" kern="100" dirty="0">
                        <a:effectLst/>
                      </a:endParaRPr>
                    </a:p>
                    <a:p>
                      <a:pPr algn="ctr">
                        <a:lnSpc>
                          <a:spcPts val="850"/>
                        </a:lnSpc>
                        <a:spcAft>
                          <a:spcPts val="0"/>
                        </a:spcAft>
                      </a:pPr>
                      <a:r>
                        <a:rPr lang="zh-TW" sz="800" b="1" kern="0" dirty="0">
                          <a:effectLst/>
                        </a:rPr>
                        <a:t>研究所–「專技英文閱讀」課程</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vMerge="1">
                  <a:txBody>
                    <a:bodyPr/>
                    <a:lstStyle/>
                    <a:p>
                      <a:endParaRPr lang="zh-TW" altLang="en-US"/>
                    </a:p>
                  </a:txBody>
                  <a:tcPr/>
                </a:tc>
                <a:extLst>
                  <a:ext uri="{0D108BD9-81ED-4DB2-BD59-A6C34878D82A}">
                    <a16:rowId xmlns:a16="http://schemas.microsoft.com/office/drawing/2014/main" val="3940416357"/>
                  </a:ext>
                </a:extLst>
              </a:tr>
              <a:tr h="223029">
                <a:tc gridSpan="2">
                  <a:txBody>
                    <a:bodyPr/>
                    <a:lstStyle/>
                    <a:p>
                      <a:pPr algn="ctr">
                        <a:lnSpc>
                          <a:spcPct val="100000"/>
                        </a:lnSpc>
                        <a:spcAft>
                          <a:spcPts val="0"/>
                        </a:spcAft>
                      </a:pPr>
                      <a:r>
                        <a:rPr lang="zh-TW" sz="900" b="1" kern="0" dirty="0">
                          <a:effectLst/>
                        </a:rPr>
                        <a:t>資訊中心</a:t>
                      </a:r>
                      <a:endParaRPr lang="zh-TW" sz="900" b="1" kern="100" dirty="0">
                        <a:effectLst/>
                      </a:endParaRPr>
                    </a:p>
                    <a:p>
                      <a:pPr algn="ctr">
                        <a:lnSpc>
                          <a:spcPct val="100000"/>
                        </a:lnSpc>
                        <a:spcAft>
                          <a:spcPts val="0"/>
                        </a:spcAft>
                      </a:pPr>
                      <a:r>
                        <a:rPr lang="zh-TW" sz="900" b="1" kern="0" dirty="0">
                          <a:effectLst/>
                        </a:rPr>
                        <a:t>媒體與服務組</a:t>
                      </a:r>
                      <a:endParaRPr lang="zh-TW" sz="9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hMerge="1">
                  <a:txBody>
                    <a:bodyPr/>
                    <a:lstStyle/>
                    <a:p>
                      <a:endParaRPr lang="zh-TW" altLang="en-US"/>
                    </a:p>
                  </a:txBody>
                  <a:tcPr/>
                </a:tc>
                <a:tc>
                  <a:txBody>
                    <a:bodyPr/>
                    <a:lstStyle/>
                    <a:p>
                      <a:pPr algn="ctr">
                        <a:lnSpc>
                          <a:spcPts val="850"/>
                        </a:lnSpc>
                        <a:spcAft>
                          <a:spcPts val="0"/>
                        </a:spcAft>
                      </a:pPr>
                      <a:r>
                        <a:rPr lang="zh-TW" sz="800" b="1" kern="0" dirty="0">
                          <a:effectLst/>
                        </a:rPr>
                        <a:t>網路學園</a:t>
                      </a:r>
                      <a:endParaRPr lang="zh-TW" sz="800" b="1" kern="100" dirty="0">
                        <a:effectLst/>
                      </a:endParaRPr>
                    </a:p>
                    <a:p>
                      <a:pPr algn="ctr">
                        <a:lnSpc>
                          <a:spcPts val="850"/>
                        </a:lnSpc>
                        <a:spcAft>
                          <a:spcPts val="0"/>
                        </a:spcAft>
                      </a:pPr>
                      <a:r>
                        <a:rPr lang="en-US" sz="800" b="1" kern="0" dirty="0">
                          <a:effectLst/>
                        </a:rPr>
                        <a:t>E-class (</a:t>
                      </a:r>
                      <a:r>
                        <a:rPr lang="en-US" sz="800" b="1" kern="0" dirty="0" err="1">
                          <a:effectLst/>
                        </a:rPr>
                        <a:t>TronClass</a:t>
                      </a:r>
                      <a:r>
                        <a:rPr lang="en-US" sz="800" b="1" kern="0" dirty="0">
                          <a:effectLst/>
                        </a:rPr>
                        <a:t>)</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tc>
                  <a:txBody>
                    <a:bodyPr/>
                    <a:lstStyle/>
                    <a:p>
                      <a:pPr algn="ctr">
                        <a:lnSpc>
                          <a:spcPts val="850"/>
                        </a:lnSpc>
                        <a:spcAft>
                          <a:spcPts val="0"/>
                        </a:spcAft>
                      </a:pPr>
                      <a:r>
                        <a:rPr lang="en-US" sz="800" b="1" kern="0" dirty="0">
                          <a:effectLst/>
                        </a:rPr>
                        <a:t>2658</a:t>
                      </a:r>
                      <a:endParaRPr lang="zh-TW" sz="8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7972" marR="7972" marT="0" marB="0" anchor="ctr"/>
                </a:tc>
                <a:extLst>
                  <a:ext uri="{0D108BD9-81ED-4DB2-BD59-A6C34878D82A}">
                    <a16:rowId xmlns:a16="http://schemas.microsoft.com/office/drawing/2014/main" val="2073384137"/>
                  </a:ext>
                </a:extLst>
              </a:tr>
            </a:tbl>
          </a:graphicData>
        </a:graphic>
      </p:graphicFrame>
      <p:sp>
        <p:nvSpPr>
          <p:cNvPr id="12" name="文字方塊 11"/>
          <p:cNvSpPr txBox="1"/>
          <p:nvPr/>
        </p:nvSpPr>
        <p:spPr>
          <a:xfrm>
            <a:off x="4792502" y="851426"/>
            <a:ext cx="4027970" cy="461665"/>
          </a:xfrm>
          <a:prstGeom prst="rect">
            <a:avLst/>
          </a:prstGeom>
          <a:solidFill>
            <a:srgbClr val="FFFFCC"/>
          </a:solidFill>
        </p:spPr>
        <p:txBody>
          <a:bodyPr wrap="square" rtlCol="0">
            <a:spAutoFit/>
          </a:bodyPr>
          <a:lstStyle/>
          <a:p>
            <a:pPr algn="ctr"/>
            <a:r>
              <a:rPr lang="zh-TW" altLang="en-US" sz="1200" b="1" dirty="0">
                <a:latin typeface="微軟正黑體" panose="020B0604030504040204" pitchFamily="34" charset="-120"/>
                <a:ea typeface="微軟正黑體" panose="020B0604030504040204" pitchFamily="34" charset="-120"/>
              </a:rPr>
              <a:t>本校</a:t>
            </a:r>
            <a:r>
              <a:rPr lang="zh-TW" altLang="en-US" sz="1200" b="1" dirty="0" smtClean="0">
                <a:latin typeface="微軟正黑體" panose="020B0604030504040204" pitchFamily="34" charset="-120"/>
                <a:ea typeface="微軟正黑體" panose="020B0604030504040204" pitchFamily="34" charset="-120"/>
              </a:rPr>
              <a:t>總機</a:t>
            </a:r>
            <a:r>
              <a:rPr lang="zh-TW" altLang="en-US" sz="1200" b="1" dirty="0">
                <a:latin typeface="微軟正黑體" panose="020B0604030504040204" pitchFamily="34" charset="-120"/>
                <a:ea typeface="微軟正黑體" panose="020B0604030504040204" pitchFamily="34" charset="-120"/>
              </a:rPr>
              <a:t>：</a:t>
            </a:r>
            <a:r>
              <a:rPr lang="en-US" altLang="zh-TW" sz="1200" b="1" dirty="0" smtClean="0">
                <a:solidFill>
                  <a:srgbClr val="D84E4A"/>
                </a:solidFill>
                <a:latin typeface="微軟正黑體" panose="020B0604030504040204" pitchFamily="34" charset="-120"/>
                <a:ea typeface="微軟正黑體" panose="020B0604030504040204" pitchFamily="34" charset="-120"/>
              </a:rPr>
              <a:t>05-5342601</a:t>
            </a:r>
            <a:r>
              <a:rPr lang="zh-TW" altLang="en-US" sz="1200" b="1" dirty="0" smtClean="0">
                <a:solidFill>
                  <a:srgbClr val="D84E4A"/>
                </a:solidFill>
                <a:latin typeface="微軟正黑體" panose="020B0604030504040204" pitchFamily="34" charset="-120"/>
                <a:ea typeface="微軟正黑體" panose="020B0604030504040204" pitchFamily="34" charset="-120"/>
              </a:rPr>
              <a:t>轉分機</a:t>
            </a:r>
            <a:endParaRPr lang="en-US" altLang="zh-TW" sz="1200" b="1" dirty="0" smtClean="0">
              <a:solidFill>
                <a:srgbClr val="D84E4A"/>
              </a:solidFill>
              <a:latin typeface="微軟正黑體" panose="020B0604030504040204" pitchFamily="34" charset="-120"/>
              <a:ea typeface="微軟正黑體" panose="020B0604030504040204" pitchFamily="34" charset="-120"/>
            </a:endParaRPr>
          </a:p>
          <a:p>
            <a:pPr algn="ctr"/>
            <a:r>
              <a:rPr lang="zh-TW" altLang="en-US" sz="1200" b="1" dirty="0">
                <a:latin typeface="Microsoft JhengHei" charset="-120"/>
                <a:ea typeface="Microsoft JhengHei" charset="-120"/>
                <a:cs typeface="Microsoft JhengHei" charset="-120"/>
              </a:rPr>
              <a:t>請</a:t>
            </a:r>
            <a:r>
              <a:rPr lang="zh-TW" altLang="zh-TW" sz="1200" b="1" dirty="0">
                <a:latin typeface="Microsoft JhengHei" charset="-120"/>
                <a:ea typeface="Microsoft JhengHei" charset="-120"/>
                <a:cs typeface="Microsoft JhengHei" charset="-120"/>
              </a:rPr>
              <a:t>找到</a:t>
            </a:r>
            <a:r>
              <a:rPr lang="zh-TW" altLang="zh-TW" sz="1200" b="1" dirty="0">
                <a:solidFill>
                  <a:srgbClr val="D84E4A"/>
                </a:solidFill>
                <a:latin typeface="Microsoft JhengHei" charset="-120"/>
                <a:ea typeface="Microsoft JhengHei" charset="-120"/>
                <a:cs typeface="Microsoft JhengHei" charset="-120"/>
              </a:rPr>
              <a:t>自己系所</a:t>
            </a:r>
            <a:r>
              <a:rPr lang="zh-TW" altLang="zh-TW" sz="1200" b="1" dirty="0">
                <a:latin typeface="Microsoft JhengHei" charset="-120"/>
                <a:ea typeface="Microsoft JhengHei" charset="-120"/>
                <a:cs typeface="Microsoft JhengHei" charset="-120"/>
              </a:rPr>
              <a:t>的電話，</a:t>
            </a:r>
            <a:r>
              <a:rPr lang="zh-TW" altLang="en-US" sz="1200" b="1" dirty="0">
                <a:latin typeface="Microsoft JhengHei" charset="-120"/>
                <a:ea typeface="Microsoft JhengHei" charset="-120"/>
                <a:cs typeface="Microsoft JhengHei" charset="-120"/>
              </a:rPr>
              <a:t>詢問</a:t>
            </a:r>
            <a:r>
              <a:rPr lang="zh-TW" altLang="zh-TW" sz="1200" b="1" dirty="0">
                <a:solidFill>
                  <a:srgbClr val="D84E4A"/>
                </a:solidFill>
                <a:latin typeface="Microsoft JhengHei" charset="-120"/>
                <a:ea typeface="Microsoft JhengHei" charset="-120"/>
                <a:cs typeface="Microsoft JhengHei" charset="-120"/>
              </a:rPr>
              <a:t>系辦承辦人員</a:t>
            </a:r>
            <a:r>
              <a:rPr lang="zh-TW" altLang="en-US" sz="1200" b="1" dirty="0" smtClean="0">
                <a:latin typeface="Microsoft JhengHei" charset="-120"/>
                <a:ea typeface="Microsoft JhengHei" charset="-120"/>
                <a:cs typeface="Microsoft JhengHei" charset="-120"/>
              </a:rPr>
              <a:t>歐！</a:t>
            </a:r>
            <a:endParaRPr lang="zh-TW" altLang="en-US" sz="1200" dirty="0"/>
          </a:p>
        </p:txBody>
      </p:sp>
      <p:sp>
        <p:nvSpPr>
          <p:cNvPr id="13" name="矩形 12"/>
          <p:cNvSpPr/>
          <p:nvPr/>
        </p:nvSpPr>
        <p:spPr>
          <a:xfrm>
            <a:off x="72519" y="4743390"/>
            <a:ext cx="6534472" cy="400110"/>
          </a:xfrm>
          <a:prstGeom prst="rect">
            <a:avLst/>
          </a:prstGeom>
        </p:spPr>
        <p:txBody>
          <a:bodyPr wrap="square">
            <a:spAutoFit/>
          </a:bodyPr>
          <a:lstStyle/>
          <a:p>
            <a:pPr>
              <a:spcAft>
                <a:spcPts val="0"/>
              </a:spcAft>
            </a:pPr>
            <a:r>
              <a:rPr lang="zh-TW" altLang="en-US" sz="1000" b="1" kern="0" dirty="0" smtClean="0">
                <a:solidFill>
                  <a:srgbClr val="002060"/>
                </a:solidFill>
                <a:latin typeface="微軟正黑體" panose="020B0604030504040204" pitchFamily="34" charset="-120"/>
                <a:ea typeface="微軟正黑體" panose="020B0604030504040204" pitchFamily="34" charset="-120"/>
              </a:rPr>
              <a:t>註</a:t>
            </a:r>
            <a:r>
              <a:rPr lang="en-US" altLang="zh-TW" sz="1000" b="1" kern="0" dirty="0" smtClean="0">
                <a:solidFill>
                  <a:srgbClr val="002060"/>
                </a:solidFill>
                <a:latin typeface="微軟正黑體" panose="020B0604030504040204" pitchFamily="34" charset="-120"/>
                <a:ea typeface="微軟正黑體" panose="020B0604030504040204" pitchFamily="34" charset="-120"/>
              </a:rPr>
              <a:t>:</a:t>
            </a:r>
            <a:r>
              <a:rPr lang="zh-TW" altLang="zh-TW" sz="1000" b="1" kern="0" dirty="0" smtClean="0">
                <a:solidFill>
                  <a:srgbClr val="002060"/>
                </a:solidFill>
                <a:latin typeface="微軟正黑體" panose="020B0604030504040204" pitchFamily="34" charset="-120"/>
                <a:ea typeface="微軟正黑體" panose="020B0604030504040204" pitchFamily="34" charset="-120"/>
              </a:rPr>
              <a:t>教務處</a:t>
            </a:r>
            <a:r>
              <a:rPr lang="zh-TW" altLang="zh-TW" sz="1000" b="1" kern="0" dirty="0">
                <a:solidFill>
                  <a:srgbClr val="002060"/>
                </a:solidFill>
                <a:latin typeface="微軟正黑體" panose="020B0604030504040204" pitchFamily="34" charset="-120"/>
                <a:ea typeface="微軟正黑體" panose="020B0604030504040204" pitchFamily="34" charset="-120"/>
              </a:rPr>
              <a:t>課教組 </a:t>
            </a:r>
            <a:r>
              <a:rPr lang="en-US" altLang="zh-TW" sz="1000" b="1" kern="0" dirty="0">
                <a:solidFill>
                  <a:srgbClr val="002060"/>
                </a:solidFill>
                <a:latin typeface="微軟正黑體" panose="020B0604030504040204" pitchFamily="34" charset="-120"/>
                <a:ea typeface="微軟正黑體" panose="020B0604030504040204" pitchFamily="34" charset="-120"/>
              </a:rPr>
              <a:t>(</a:t>
            </a:r>
            <a:r>
              <a:rPr lang="zh-TW" altLang="zh-TW" sz="1000" b="1" kern="0" dirty="0">
                <a:solidFill>
                  <a:srgbClr val="002060"/>
                </a:solidFill>
                <a:latin typeface="微軟正黑體" panose="020B0604030504040204" pitchFamily="34" charset="-120"/>
                <a:ea typeface="微軟正黑體" panose="020B0604030504040204" pitchFamily="34" charset="-120"/>
              </a:rPr>
              <a:t>行政大樓</a:t>
            </a:r>
            <a:r>
              <a:rPr lang="en-US" altLang="zh-TW" sz="1000" b="1" kern="0" dirty="0">
                <a:solidFill>
                  <a:srgbClr val="002060"/>
                </a:solidFill>
                <a:latin typeface="微軟正黑體" panose="020B0604030504040204" pitchFamily="34" charset="-120"/>
                <a:ea typeface="微軟正黑體" panose="020B0604030504040204" pitchFamily="34" charset="-120"/>
              </a:rPr>
              <a:t>1</a:t>
            </a:r>
            <a:r>
              <a:rPr lang="zh-TW" altLang="zh-TW" sz="1000" b="1" kern="0" dirty="0">
                <a:solidFill>
                  <a:srgbClr val="002060"/>
                </a:solidFill>
                <a:latin typeface="微軟正黑體" panose="020B0604030504040204" pitchFamily="34" charset="-120"/>
                <a:ea typeface="微軟正黑體" panose="020B0604030504040204" pitchFamily="34" charset="-120"/>
              </a:rPr>
              <a:t>樓</a:t>
            </a:r>
            <a:r>
              <a:rPr lang="en-US" altLang="zh-TW" sz="1000" b="1" kern="0" dirty="0">
                <a:solidFill>
                  <a:srgbClr val="002060"/>
                </a:solidFill>
                <a:latin typeface="微軟正黑體" panose="020B0604030504040204" pitchFamily="34" charset="-120"/>
                <a:ea typeface="微軟正黑體" panose="020B0604030504040204" pitchFamily="34" charset="-120"/>
              </a:rPr>
              <a:t>)</a:t>
            </a:r>
            <a:r>
              <a:rPr lang="zh-TW" altLang="zh-TW" sz="1000" b="1" kern="0" dirty="0">
                <a:solidFill>
                  <a:srgbClr val="002060"/>
                </a:solidFill>
                <a:latin typeface="微軟正黑體" panose="020B0604030504040204" pitchFamily="34" charset="-120"/>
                <a:ea typeface="微軟正黑體" panose="020B0604030504040204" pitchFamily="34" charset="-120"/>
              </a:rPr>
              <a:t>，分機</a:t>
            </a:r>
            <a:r>
              <a:rPr lang="en-US" altLang="zh-TW" sz="1000" b="1" kern="0" dirty="0">
                <a:solidFill>
                  <a:srgbClr val="002060"/>
                </a:solidFill>
                <a:latin typeface="微軟正黑體" panose="020B0604030504040204" pitchFamily="34" charset="-120"/>
                <a:ea typeface="微軟正黑體" panose="020B0604030504040204" pitchFamily="34" charset="-120"/>
              </a:rPr>
              <a:t>2222~2226</a:t>
            </a:r>
            <a:r>
              <a:rPr lang="zh-TW" altLang="zh-TW" sz="1000" b="1" kern="0" dirty="0">
                <a:solidFill>
                  <a:srgbClr val="002060"/>
                </a:solidFill>
                <a:latin typeface="微軟正黑體" panose="020B0604030504040204" pitchFamily="34" charset="-120"/>
                <a:ea typeface="微軟正黑體" panose="020B0604030504040204" pitchFamily="34" charset="-120"/>
              </a:rPr>
              <a:t>、</a:t>
            </a:r>
            <a:r>
              <a:rPr lang="en-US" altLang="zh-TW" sz="1000" b="1" kern="0" dirty="0" smtClean="0">
                <a:solidFill>
                  <a:srgbClr val="002060"/>
                </a:solidFill>
                <a:latin typeface="微軟正黑體" panose="020B0604030504040204" pitchFamily="34" charset="-120"/>
                <a:ea typeface="微軟正黑體" panose="020B0604030504040204" pitchFamily="34" charset="-120"/>
              </a:rPr>
              <a:t>2205</a:t>
            </a:r>
          </a:p>
          <a:p>
            <a:pPr>
              <a:spcAft>
                <a:spcPts val="0"/>
              </a:spcAft>
            </a:pPr>
            <a:r>
              <a:rPr lang="zh-TW" altLang="zh-TW" sz="1000" b="1" kern="100" dirty="0">
                <a:solidFill>
                  <a:srgbClr val="002060"/>
                </a:solidFill>
                <a:latin typeface="微軟正黑體" panose="020B0604030504040204" pitchFamily="34" charset="-120"/>
                <a:ea typeface="微軟正黑體" panose="020B0604030504040204" pitchFamily="34" charset="-120"/>
              </a:rPr>
              <a:t>校內選課：</a:t>
            </a:r>
            <a:r>
              <a:rPr lang="en-US" altLang="zh-TW" sz="1000" b="1" kern="100" dirty="0">
                <a:solidFill>
                  <a:srgbClr val="002060"/>
                </a:solidFill>
                <a:latin typeface="微軟正黑體" panose="020B0604030504040204" pitchFamily="34" charset="-120"/>
                <a:ea typeface="微軟正黑體" panose="020B0604030504040204" pitchFamily="34" charset="-120"/>
              </a:rPr>
              <a:t>2225 </a:t>
            </a:r>
            <a:r>
              <a:rPr lang="zh-TW" altLang="zh-TW" sz="1000" b="1" kern="100" dirty="0">
                <a:solidFill>
                  <a:srgbClr val="002060"/>
                </a:solidFill>
                <a:latin typeface="微軟正黑體" panose="020B0604030504040204" pitchFamily="34" charset="-120"/>
                <a:ea typeface="微軟正黑體" panose="020B0604030504040204" pitchFamily="34" charset="-120"/>
              </a:rPr>
              <a:t>、校際選課</a:t>
            </a:r>
            <a:r>
              <a:rPr lang="en-US" altLang="zh-TW" sz="1000" b="1" kern="100" dirty="0">
                <a:solidFill>
                  <a:srgbClr val="002060"/>
                </a:solidFill>
                <a:latin typeface="微軟正黑體" panose="020B0604030504040204" pitchFamily="34" charset="-120"/>
                <a:ea typeface="微軟正黑體" panose="020B0604030504040204" pitchFamily="34" charset="-120"/>
              </a:rPr>
              <a:t>(</a:t>
            </a:r>
            <a:r>
              <a:rPr lang="zh-TW" altLang="zh-TW" sz="1000" b="1" kern="100" dirty="0">
                <a:solidFill>
                  <a:srgbClr val="002060"/>
                </a:solidFill>
                <a:latin typeface="微軟正黑體" panose="020B0604030504040204" pitchFamily="34" charset="-120"/>
                <a:ea typeface="微軟正黑體" panose="020B0604030504040204" pitchFamily="34" charset="-120"/>
              </a:rPr>
              <a:t>暑修</a:t>
            </a:r>
            <a:r>
              <a:rPr lang="en-US" altLang="zh-TW" sz="1000" b="1" kern="100" dirty="0">
                <a:solidFill>
                  <a:srgbClr val="002060"/>
                </a:solidFill>
                <a:latin typeface="微軟正黑體" panose="020B0604030504040204" pitchFamily="34" charset="-120"/>
                <a:ea typeface="微軟正黑體" panose="020B0604030504040204" pitchFamily="34" charset="-120"/>
              </a:rPr>
              <a:t>)</a:t>
            </a:r>
            <a:r>
              <a:rPr lang="zh-TW" altLang="zh-TW" sz="1000" b="1" kern="100" dirty="0">
                <a:solidFill>
                  <a:srgbClr val="002060"/>
                </a:solidFill>
                <a:latin typeface="微軟正黑體" panose="020B0604030504040204" pitchFamily="34" charset="-120"/>
                <a:ea typeface="微軟正黑體" panose="020B0604030504040204" pitchFamily="34" charset="-120"/>
              </a:rPr>
              <a:t>：</a:t>
            </a:r>
            <a:r>
              <a:rPr lang="en-US" altLang="zh-TW" sz="1000" b="1" kern="100" dirty="0">
                <a:solidFill>
                  <a:srgbClr val="002060"/>
                </a:solidFill>
                <a:latin typeface="微軟正黑體" panose="020B0604030504040204" pitchFamily="34" charset="-120"/>
                <a:ea typeface="微軟正黑體" panose="020B0604030504040204" pitchFamily="34" charset="-120"/>
              </a:rPr>
              <a:t>2223</a:t>
            </a:r>
            <a:r>
              <a:rPr lang="zh-TW" altLang="zh-TW" sz="1000" b="1" kern="100" dirty="0">
                <a:solidFill>
                  <a:srgbClr val="002060"/>
                </a:solidFill>
                <a:latin typeface="微軟正黑體" panose="020B0604030504040204" pitchFamily="34" charset="-120"/>
                <a:ea typeface="微軟正黑體" panose="020B0604030504040204" pitchFamily="34" charset="-120"/>
              </a:rPr>
              <a:t>、跨領域學程：</a:t>
            </a:r>
            <a:r>
              <a:rPr lang="en-US" altLang="zh-TW" sz="1000" b="1" kern="100" dirty="0" smtClean="0">
                <a:solidFill>
                  <a:srgbClr val="002060"/>
                </a:solidFill>
                <a:latin typeface="微軟正黑體" panose="020B0604030504040204" pitchFamily="34" charset="-120"/>
                <a:ea typeface="微軟正黑體" panose="020B0604030504040204" pitchFamily="34" charset="-120"/>
              </a:rPr>
              <a:t>2205</a:t>
            </a:r>
            <a:endParaRPr lang="zh-TW" altLang="zh-TW" sz="10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 name="圖片 7">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spTree>
    <p:extLst>
      <p:ext uri="{BB962C8B-B14F-4D97-AF65-F5344CB8AC3E}">
        <p14:creationId xmlns:p14="http://schemas.microsoft.com/office/powerpoint/2010/main" val="1696047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字版面配置區 2"/>
          <p:cNvSpPr>
            <a:spLocks noGrp="1"/>
          </p:cNvSpPr>
          <p:nvPr>
            <p:ph type="body" idx="4294967295"/>
          </p:nvPr>
        </p:nvSpPr>
        <p:spPr>
          <a:xfrm>
            <a:off x="899592" y="1012037"/>
            <a:ext cx="7704856" cy="929169"/>
          </a:xfrm>
          <a:prstGeom prst="rect">
            <a:avLst/>
          </a:prstGeom>
        </p:spPr>
        <p:txBody>
          <a:bodyPr/>
          <a:lstStyle/>
          <a:p>
            <a:r>
              <a:rPr lang="zh-TW" altLang="en-US" sz="2000" b="1" dirty="0" smtClean="0">
                <a:latin typeface="微軟正黑體" panose="020B0604030504040204" pitchFamily="34" charset="-120"/>
                <a:ea typeface="微軟正黑體" panose="020B0604030504040204" pitchFamily="34" charset="-120"/>
              </a:rPr>
              <a:t>登入單一入口服務網→</a:t>
            </a:r>
            <a:r>
              <a:rPr lang="zh-TW" altLang="zh-TW" sz="2000" b="1" dirty="0" smtClean="0">
                <a:latin typeface="微軟正黑體" panose="020B0604030504040204" pitchFamily="34" charset="-120"/>
                <a:ea typeface="微軟正黑體" panose="020B0604030504040204" pitchFamily="34" charset="-120"/>
              </a:rPr>
              <a:t>課程資訊</a:t>
            </a:r>
            <a:r>
              <a:rPr lang="en-US" altLang="zh-TW" sz="2000" b="1" dirty="0" smtClean="0">
                <a:latin typeface="微軟正黑體" panose="020B0604030504040204" pitchFamily="34" charset="-120"/>
                <a:ea typeface="微軟正黑體" panose="020B0604030504040204" pitchFamily="34" charset="-120"/>
                <a:sym typeface="Segoe UI Emoji" panose="020B0502040204020203" pitchFamily="34" charset="0"/>
              </a:rPr>
              <a:t>→</a:t>
            </a:r>
            <a:r>
              <a:rPr lang="zh-TW" altLang="en-US" sz="2000" b="1" dirty="0" smtClean="0">
                <a:latin typeface="微軟正黑體" panose="020B0604030504040204" pitchFamily="34" charset="-120"/>
                <a:ea typeface="微軟正黑體" panose="020B0604030504040204" pitchFamily="34" charset="-120"/>
                <a:sym typeface="Segoe UI Emoji" panose="020B0502040204020203" pitchFamily="34" charset="0"/>
              </a:rPr>
              <a:t>課程查詢</a:t>
            </a:r>
            <a:endParaRPr lang="en-US" altLang="zh-TW" sz="2000" b="1" dirty="0" smtClean="0">
              <a:latin typeface="微軟正黑體" panose="020B0604030504040204" pitchFamily="34" charset="-120"/>
              <a:ea typeface="微軟正黑體" panose="020B0604030504040204" pitchFamily="34" charset="-120"/>
              <a:sym typeface="Segoe UI Emoji" panose="020B0502040204020203" pitchFamily="34" charset="0"/>
            </a:endParaRPr>
          </a:p>
          <a:p>
            <a:r>
              <a:rPr lang="zh-TW" altLang="en-US" sz="2000" b="1" dirty="0" smtClean="0">
                <a:latin typeface="微軟正黑體" panose="020B0604030504040204" pitchFamily="34" charset="-120"/>
                <a:ea typeface="微軟正黑體" panose="020B0604030504040204" pitchFamily="34" charset="-120"/>
              </a:rPr>
              <a:t>網址</a:t>
            </a:r>
            <a:r>
              <a:rPr lang="zh-TW" altLang="en-US" sz="2000" b="1"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hlinkClick r:id="rId3"/>
              </a:rPr>
              <a:t>https://webapp.yuntech.edu.tw/webnewcas/course/querycour.aspx</a:t>
            </a:r>
            <a:endParaRPr lang="en-US" altLang="zh-TW" sz="1200" dirty="0">
              <a:latin typeface="微軟正黑體" panose="020B0604030504040204" pitchFamily="34" charset="-120"/>
              <a:ea typeface="微軟正黑體" panose="020B0604030504040204" pitchFamily="34" charset="-120"/>
            </a:endParaRPr>
          </a:p>
        </p:txBody>
      </p:sp>
      <p:pic>
        <p:nvPicPr>
          <p:cNvPr id="36868"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779662"/>
            <a:ext cx="4229100" cy="295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向右箭號 4"/>
          <p:cNvSpPr>
            <a:spLocks noChangeArrowheads="1"/>
          </p:cNvSpPr>
          <p:nvPr/>
        </p:nvSpPr>
        <p:spPr bwMode="auto">
          <a:xfrm>
            <a:off x="1475656" y="4011910"/>
            <a:ext cx="869839" cy="663343"/>
          </a:xfrm>
          <a:prstGeom prst="rightArrow">
            <a:avLst>
              <a:gd name="adj1" fmla="val 50000"/>
              <a:gd name="adj2" fmla="val 50005"/>
            </a:avLst>
          </a:prstGeom>
          <a:solidFill>
            <a:srgbClr val="FF0000"/>
          </a:solidFill>
          <a:ln w="9525" algn="ctr">
            <a:solidFill>
              <a:srgbClr val="FF0000"/>
            </a:solidFill>
            <a:round/>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sp>
        <p:nvSpPr>
          <p:cNvPr id="8" name="矩形 7"/>
          <p:cNvSpPr/>
          <p:nvPr/>
        </p:nvSpPr>
        <p:spPr bwMode="auto">
          <a:xfrm>
            <a:off x="2497683" y="4227934"/>
            <a:ext cx="634157" cy="270030"/>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3995936" y="483518"/>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校內課程查詢</a:t>
            </a:r>
          </a:p>
        </p:txBody>
      </p:sp>
      <p:sp>
        <p:nvSpPr>
          <p:cNvPr id="2" name="矩形 1"/>
          <p:cNvSpPr/>
          <p:nvPr/>
        </p:nvSpPr>
        <p:spPr>
          <a:xfrm>
            <a:off x="3270113" y="3889380"/>
            <a:ext cx="2891806" cy="677108"/>
          </a:xfrm>
          <a:prstGeom prst="rect">
            <a:avLst/>
          </a:prstGeom>
          <a:solidFill>
            <a:schemeClr val="bg1"/>
          </a:solidFill>
          <a:ln w="28575">
            <a:solidFill>
              <a:srgbClr val="FF7C80"/>
            </a:solidFill>
          </a:ln>
        </p:spPr>
        <p:txBody>
          <a:bodyPr wrap="square">
            <a:spAutoFit/>
          </a:bodyPr>
          <a:lstStyle/>
          <a:p>
            <a:pPr algn="ctr"/>
            <a:r>
              <a:rPr lang="zh-TW" altLang="en-US" sz="2000" b="1" dirty="0">
                <a:solidFill>
                  <a:srgbClr val="002060"/>
                </a:solidFill>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課程</a:t>
            </a:r>
            <a:r>
              <a:rPr lang="zh-TW" altLang="en-US" sz="2000" b="1" dirty="0" smtClean="0">
                <a:latin typeface="微軟正黑體" panose="020B0604030504040204" pitchFamily="34" charset="-120"/>
                <a:ea typeface="微軟正黑體" panose="020B0604030504040204" pitchFamily="34" charset="-120"/>
              </a:rPr>
              <a:t>查詢</a:t>
            </a:r>
            <a:endParaRPr lang="en-US" altLang="zh-TW" sz="2000" b="1" dirty="0" smtClean="0">
              <a:latin typeface="微軟正黑體" panose="020B0604030504040204" pitchFamily="34" charset="-120"/>
              <a:ea typeface="微軟正黑體" panose="020B0604030504040204" pitchFamily="34" charset="-120"/>
            </a:endParaRPr>
          </a:p>
          <a:p>
            <a:pPr algn="ctr"/>
            <a:r>
              <a:rPr lang="en-US" altLang="zh-TW" b="1" dirty="0" smtClean="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選課</a:t>
            </a:r>
            <a:r>
              <a:rPr kumimoji="0" lang="zh-TW" altLang="en-US" b="1" kern="0" dirty="0">
                <a:solidFill>
                  <a:srgbClr val="C00000"/>
                </a:solidFill>
                <a:latin typeface="微軟正黑體" pitchFamily="34" charset="-120"/>
                <a:ea typeface="微軟正黑體" pitchFamily="34" charset="-120"/>
              </a:rPr>
              <a:t>系統不開放時可查詢</a:t>
            </a:r>
            <a:r>
              <a:rPr kumimoji="0" lang="en-US" altLang="zh-TW" b="1" kern="0" dirty="0">
                <a:solidFill>
                  <a:srgbClr val="C00000"/>
                </a:solidFill>
                <a:latin typeface="微軟正黑體" pitchFamily="34" charset="-120"/>
                <a:ea typeface="微軟正黑體" pitchFamily="34" charset="-120"/>
              </a:rPr>
              <a:t>)</a:t>
            </a:r>
            <a:endParaRPr lang="zh-TW" altLang="en-US" dirty="0"/>
          </a:p>
        </p:txBody>
      </p:sp>
      <p:pic>
        <p:nvPicPr>
          <p:cNvPr id="11" name="圖片 10">
            <a:hlinkClick r:id="rId5" action="ppaction://hlinksldjump"/>
          </p:cNvPr>
          <p:cNvPicPr>
            <a:picLocks noChangeAspect="1"/>
          </p:cNvPicPr>
          <p:nvPr/>
        </p:nvPicPr>
        <p:blipFill>
          <a:blip r:embed="rId6"/>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ipe(left)">
                                      <p:cBhvr>
                                        <p:cTn id="7" dur="500"/>
                                        <p:tgtEl>
                                          <p:spTgt spid="368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8"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3995936" y="483518"/>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校內課程查詢</a:t>
            </a:r>
          </a:p>
        </p:txBody>
      </p:sp>
      <p:pic>
        <p:nvPicPr>
          <p:cNvPr id="11" name="圖片 10">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pic>
        <p:nvPicPr>
          <p:cNvPr id="17" name="圖片 3"/>
          <p:cNvPicPr>
            <a:picLocks noChangeAspect="1"/>
          </p:cNvPicPr>
          <p:nvPr/>
        </p:nvPicPr>
        <p:blipFill>
          <a:blip r:embed="rId5" cstate="print">
            <a:extLst>
              <a:ext uri="{28A0092B-C50C-407E-A947-70E740481C1C}">
                <a14:useLocalDpi xmlns:a14="http://schemas.microsoft.com/office/drawing/2010/main" val="0"/>
              </a:ext>
            </a:extLst>
          </a:blip>
          <a:srcRect l="2301" t="16736" r="13550"/>
          <a:stretch>
            <a:fillRect/>
          </a:stretch>
        </p:blipFill>
        <p:spPr bwMode="auto">
          <a:xfrm>
            <a:off x="1493706" y="1527636"/>
            <a:ext cx="5783547" cy="340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向右箭號 4"/>
          <p:cNvSpPr>
            <a:spLocks noChangeArrowheads="1"/>
          </p:cNvSpPr>
          <p:nvPr/>
        </p:nvSpPr>
        <p:spPr bwMode="auto">
          <a:xfrm rot="5400000">
            <a:off x="3973245" y="3818577"/>
            <a:ext cx="970635" cy="493206"/>
          </a:xfrm>
          <a:prstGeom prst="rightArrow">
            <a:avLst>
              <a:gd name="adj1" fmla="val 50000"/>
              <a:gd name="adj2" fmla="val 49985"/>
            </a:avLst>
          </a:prstGeom>
          <a:solidFill>
            <a:srgbClr val="FF7C80"/>
          </a:solidFill>
          <a:ln w="9525" algn="ctr">
            <a:noFill/>
            <a:round/>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p>
        </p:txBody>
      </p:sp>
      <p:sp>
        <p:nvSpPr>
          <p:cNvPr id="19" name="AutoShape 20"/>
          <p:cNvSpPr>
            <a:spLocks/>
          </p:cNvSpPr>
          <p:nvPr/>
        </p:nvSpPr>
        <p:spPr bwMode="auto">
          <a:xfrm>
            <a:off x="4705166" y="1707654"/>
            <a:ext cx="3924944" cy="792088"/>
          </a:xfrm>
          <a:prstGeom prst="borderCallout1">
            <a:avLst>
              <a:gd name="adj1" fmla="val 158714"/>
              <a:gd name="adj2" fmla="val -25260"/>
              <a:gd name="adj3" fmla="val 84232"/>
              <a:gd name="adj4" fmla="val -381"/>
            </a:avLst>
          </a:prstGeom>
          <a:solidFill>
            <a:schemeClr val="bg1"/>
          </a:solidFill>
          <a:ln w="19050">
            <a:solidFill>
              <a:srgbClr val="FF7C80"/>
            </a:solidFill>
            <a:miter lim="800000"/>
            <a:headEnd/>
            <a:tailEnd/>
          </a:ln>
          <a:extLst/>
        </p:spPr>
        <p:txBody>
          <a:bodyPr/>
          <a:lstStyle>
            <a:lvl1pPr marL="342900" indent="-342900">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marL="0" indent="0">
              <a:spcBef>
                <a:spcPct val="0"/>
              </a:spcBef>
              <a:spcAft>
                <a:spcPts val="131"/>
              </a:spcAft>
              <a:buClrTx/>
              <a:buNone/>
              <a:defRPr/>
            </a:pPr>
            <a:r>
              <a:rPr lang="zh-TW" altLang="en-US" sz="1400" b="1" dirty="0">
                <a:latin typeface="微軟正黑體" panose="020B0604030504040204" pitchFamily="34" charset="-120"/>
                <a:ea typeface="微軟正黑體" panose="020B0604030504040204" pitchFamily="34" charset="-120"/>
              </a:rPr>
              <a:t>條件每樣都選，如果設錯會查不到課程，</a:t>
            </a:r>
            <a:endParaRPr lang="en-US" altLang="zh-TW" sz="1400" b="1" dirty="0">
              <a:latin typeface="微軟正黑體" panose="020B0604030504040204" pitchFamily="34" charset="-120"/>
              <a:ea typeface="微軟正黑體" panose="020B0604030504040204" pitchFamily="34" charset="-120"/>
            </a:endParaRPr>
          </a:p>
          <a:p>
            <a:pPr marL="0" indent="0">
              <a:spcBef>
                <a:spcPct val="0"/>
              </a:spcBef>
              <a:spcAft>
                <a:spcPts val="131"/>
              </a:spcAft>
              <a:buClrTx/>
              <a:buNone/>
              <a:defRPr/>
            </a:pPr>
            <a:r>
              <a:rPr lang="zh-TW" altLang="en-US" sz="1400" b="1" dirty="0">
                <a:latin typeface="微軟正黑體" panose="020B0604030504040204" pitchFamily="34" charset="-120"/>
                <a:ea typeface="微軟正黑體" panose="020B0604030504040204" pitchFamily="34" charset="-120"/>
              </a:rPr>
              <a:t>可改勾「</a:t>
            </a:r>
            <a:r>
              <a:rPr lang="zh-TW" altLang="en-US" sz="1400" b="1" dirty="0">
                <a:solidFill>
                  <a:srgbClr val="2A59B7"/>
                </a:solidFill>
                <a:latin typeface="微軟正黑體" panose="020B0604030504040204" pitchFamily="34" charset="-120"/>
                <a:ea typeface="微軟正黑體" panose="020B0604030504040204" pitchFamily="34" charset="-120"/>
              </a:rPr>
              <a:t>類別</a:t>
            </a:r>
            <a:r>
              <a:rPr lang="zh-TW" altLang="en-US" sz="1400" b="1" dirty="0">
                <a:latin typeface="微軟正黑體" panose="020B0604030504040204" pitchFamily="34" charset="-120"/>
                <a:ea typeface="微軟正黑體" panose="020B0604030504040204" pitchFamily="34" charset="-120"/>
              </a:rPr>
              <a:t>」，或減少條件</a:t>
            </a:r>
            <a:r>
              <a:rPr lang="zh-TW" altLang="en-US" sz="1400" b="1" dirty="0" smtClean="0">
                <a:latin typeface="微軟正黑體" panose="020B0604030504040204" pitchFamily="34" charset="-120"/>
                <a:ea typeface="微軟正黑體" panose="020B0604030504040204" pitchFamily="34" charset="-120"/>
              </a:rPr>
              <a:t>，採</a:t>
            </a:r>
            <a:r>
              <a:rPr lang="zh-TW" altLang="en-US" sz="1400" b="1" dirty="0">
                <a:latin typeface="微軟正黑體" panose="020B0604030504040204" pitchFamily="34" charset="-120"/>
                <a:ea typeface="微軟正黑體" panose="020B0604030504040204" pitchFamily="34" charset="-120"/>
              </a:rPr>
              <a:t>大規模搜尋。</a:t>
            </a:r>
            <a:endParaRPr lang="en-US" altLang="zh-TW" sz="1400" b="1" dirty="0">
              <a:latin typeface="微軟正黑體" panose="020B0604030504040204" pitchFamily="34" charset="-120"/>
              <a:ea typeface="微軟正黑體" panose="020B0604030504040204" pitchFamily="34" charset="-120"/>
            </a:endParaRPr>
          </a:p>
          <a:p>
            <a:pPr marL="0" indent="0">
              <a:spcBef>
                <a:spcPct val="0"/>
              </a:spcBef>
              <a:spcAft>
                <a:spcPts val="131"/>
              </a:spcAft>
              <a:buClrTx/>
              <a:buNone/>
              <a:defRPr/>
            </a:pPr>
            <a:r>
              <a:rPr lang="en-US" altLang="zh-TW" sz="1400" b="1" dirty="0">
                <a:solidFill>
                  <a:srgbClr val="002060"/>
                </a:solidFill>
                <a:latin typeface="微軟正黑體" panose="020B0604030504040204" pitchFamily="34" charset="-120"/>
                <a:ea typeface="微軟正黑體" panose="020B0604030504040204" pitchFamily="34" charset="-120"/>
              </a:rPr>
              <a:t>※</a:t>
            </a:r>
            <a:r>
              <a:rPr lang="zh-TW" altLang="en-US" sz="1400" b="1" dirty="0">
                <a:solidFill>
                  <a:srgbClr val="002060"/>
                </a:solidFill>
                <a:latin typeface="微軟正黑體" panose="020B0604030504040204" pitchFamily="34" charset="-120"/>
                <a:ea typeface="微軟正黑體" panose="020B0604030504040204" pitchFamily="34" charset="-120"/>
              </a:rPr>
              <a:t>「關鍵字」常見錯誤「英文」、「英語</a:t>
            </a:r>
            <a:r>
              <a:rPr lang="zh-TW" altLang="en-US" sz="1400" b="1" dirty="0" smtClean="0">
                <a:solidFill>
                  <a:srgbClr val="002060"/>
                </a:solidFill>
                <a:latin typeface="微軟正黑體" panose="020B0604030504040204" pitchFamily="34" charset="-120"/>
                <a:ea typeface="微軟正黑體" panose="020B0604030504040204" pitchFamily="34" charset="-120"/>
              </a:rPr>
              <a:t>」</a:t>
            </a:r>
            <a:endParaRPr lang="en-US" altLang="zh-TW" sz="1400" b="1" dirty="0">
              <a:solidFill>
                <a:srgbClr val="002060"/>
              </a:solidFill>
              <a:latin typeface="微軟正黑體" panose="020B0604030504040204" pitchFamily="34" charset="-120"/>
              <a:ea typeface="微軟正黑體" panose="020B0604030504040204" pitchFamily="34" charset="-120"/>
            </a:endParaRPr>
          </a:p>
        </p:txBody>
      </p:sp>
      <p:sp>
        <p:nvSpPr>
          <p:cNvPr id="20" name="文字版面配置區 2"/>
          <p:cNvSpPr txBox="1">
            <a:spLocks/>
          </p:cNvSpPr>
          <p:nvPr/>
        </p:nvSpPr>
        <p:spPr bwMode="gray">
          <a:xfrm>
            <a:off x="11309" y="1234982"/>
            <a:ext cx="5580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tx2"/>
              </a:buClr>
              <a:buFont typeface="Wingdings" panose="05000000000000000000" pitchFamily="2" charset="2"/>
              <a:buChar char="v"/>
              <a:defRPr sz="2100">
                <a:solidFill>
                  <a:schemeClr val="tx1"/>
                </a:solidFill>
                <a:latin typeface="華康標楷體" pitchFamily="65" charset="-120"/>
                <a:ea typeface="華康標楷體" pitchFamily="65" charset="-120"/>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1950">
                <a:solidFill>
                  <a:schemeClr val="tx1"/>
                </a:solidFill>
                <a:latin typeface="華康標楷體" pitchFamily="65" charset="-120"/>
                <a:ea typeface="華康標楷體" pitchFamily="65" charset="-120"/>
              </a:defRPr>
            </a:lvl2pPr>
            <a:lvl3pPr marL="857250" indent="-171450" algn="l" rtl="0" eaLnBrk="0" fontAlgn="base" hangingPunct="0">
              <a:spcBef>
                <a:spcPct val="20000"/>
              </a:spcBef>
              <a:spcAft>
                <a:spcPct val="0"/>
              </a:spcAft>
              <a:buClr>
                <a:schemeClr val="accent2"/>
              </a:buClr>
              <a:buChar char="•"/>
              <a:defRPr sz="1800">
                <a:solidFill>
                  <a:schemeClr val="tx1"/>
                </a:solidFill>
                <a:latin typeface="華康標楷體" pitchFamily="65" charset="-120"/>
                <a:ea typeface="華康標楷體" pitchFamily="65" charset="-120"/>
              </a:defRPr>
            </a:lvl3pPr>
            <a:lvl4pPr marL="1200150" indent="-171450" algn="l" rtl="0" eaLnBrk="0" fontAlgn="base" hangingPunct="0">
              <a:spcBef>
                <a:spcPct val="20000"/>
              </a:spcBef>
              <a:spcAft>
                <a:spcPct val="0"/>
              </a:spcAft>
              <a:buChar char="–"/>
              <a:defRPr sz="1500">
                <a:solidFill>
                  <a:schemeClr val="tx1"/>
                </a:solidFill>
                <a:latin typeface="華康標楷體" pitchFamily="65" charset="-120"/>
                <a:ea typeface="華康標楷體" pitchFamily="65" charset="-120"/>
              </a:defRPr>
            </a:lvl4pPr>
            <a:lvl5pPr marL="1543050" indent="-171450" algn="l" rtl="0" eaLnBrk="0" fontAlgn="base" hangingPunct="0">
              <a:spcBef>
                <a:spcPct val="20000"/>
              </a:spcBef>
              <a:spcAft>
                <a:spcPct val="0"/>
              </a:spcAft>
              <a:buChar char="»"/>
              <a:defRPr sz="1500">
                <a:solidFill>
                  <a:schemeClr val="tx1"/>
                </a:solidFill>
                <a:latin typeface="華康標楷體" pitchFamily="65" charset="-120"/>
                <a:ea typeface="華康標楷體" pitchFamily="65" charset="-12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r>
              <a:rPr kumimoji="0" lang="zh-TW" altLang="en-US" sz="1600" b="1" kern="0" smtClean="0">
                <a:latin typeface="微軟正黑體" pitchFamily="34" charset="-120"/>
                <a:ea typeface="微軟正黑體" pitchFamily="34" charset="-120"/>
              </a:rPr>
              <a:t>條件</a:t>
            </a:r>
            <a:r>
              <a:rPr kumimoji="0" lang="zh-TW" altLang="zh-TW" sz="1600" b="1" kern="0" smtClean="0">
                <a:latin typeface="微軟正黑體" pitchFamily="34" charset="-120"/>
                <a:ea typeface="微軟正黑體" pitchFamily="34" charset="-120"/>
              </a:rPr>
              <a:t>設錯，可能會導致「</a:t>
            </a:r>
            <a:r>
              <a:rPr kumimoji="0" lang="zh-TW" altLang="zh-TW" sz="1600" b="1" kern="0" smtClean="0">
                <a:solidFill>
                  <a:srgbClr val="FF0000"/>
                </a:solidFill>
                <a:latin typeface="微軟正黑體" pitchFamily="34" charset="-120"/>
                <a:ea typeface="微軟正黑體" pitchFamily="34" charset="-120"/>
              </a:rPr>
              <a:t>查無課程資料</a:t>
            </a:r>
            <a:r>
              <a:rPr kumimoji="0" lang="zh-TW" altLang="zh-TW" sz="1600" b="1" kern="0" smtClean="0">
                <a:latin typeface="微軟正黑體" pitchFamily="34" charset="-120"/>
                <a:ea typeface="微軟正黑體" pitchFamily="34" charset="-120"/>
              </a:rPr>
              <a:t>」</a:t>
            </a:r>
            <a:r>
              <a:rPr kumimoji="0" lang="zh-TW" altLang="en-US" sz="1600" b="1" kern="0" smtClean="0">
                <a:latin typeface="微軟正黑體" pitchFamily="34" charset="-120"/>
                <a:ea typeface="微軟正黑體" pitchFamily="34" charset="-120"/>
              </a:rPr>
              <a:t>。</a:t>
            </a:r>
            <a:endParaRPr kumimoji="0" lang="zh-TW" altLang="en-US" sz="1600" kern="0" dirty="0" smtClean="0">
              <a:latin typeface="微軟正黑體" panose="020B0604030504040204" pitchFamily="34" charset="-120"/>
              <a:ea typeface="微軟正黑體" panose="020B0604030504040204" pitchFamily="34" charset="-120"/>
            </a:endParaRPr>
          </a:p>
        </p:txBody>
      </p:sp>
      <p:sp>
        <p:nvSpPr>
          <p:cNvPr id="21" name="五邊形 20"/>
          <p:cNvSpPr/>
          <p:nvPr/>
        </p:nvSpPr>
        <p:spPr>
          <a:xfrm>
            <a:off x="1" y="865650"/>
            <a:ext cx="1691680" cy="369332"/>
          </a:xfrm>
          <a:prstGeom prst="homePlate">
            <a:avLst/>
          </a:prstGeom>
          <a:solidFill>
            <a:srgbClr val="FF9900"/>
          </a:solidFill>
          <a:ln>
            <a:noFill/>
          </a:ln>
        </p:spPr>
        <p:txBody>
          <a:bodyPr wrap="square">
            <a:spAutoFit/>
          </a:bodyPr>
          <a:lstStyle/>
          <a:p>
            <a:pPr lvl="0" algn="ctr"/>
            <a:r>
              <a:rPr lang="zh-TW" altLang="en-US" b="1" dirty="0">
                <a:solidFill>
                  <a:schemeClr val="bg1"/>
                </a:solidFill>
                <a:latin typeface="微軟正黑體" panose="020B0604030504040204" pitchFamily="34" charset="-120"/>
                <a:ea typeface="微軟正黑體" panose="020B0604030504040204" pitchFamily="34" charset="-120"/>
              </a:rPr>
              <a:t>「條件」設定</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圖片 4"/>
          <p:cNvPicPr>
            <a:picLocks noChangeAspect="1"/>
          </p:cNvPicPr>
          <p:nvPr/>
        </p:nvPicPr>
        <p:blipFill>
          <a:blip r:embed="rId3" cstate="print">
            <a:extLst>
              <a:ext uri="{28A0092B-C50C-407E-A947-70E740481C1C}">
                <a14:useLocalDpi xmlns:a14="http://schemas.microsoft.com/office/drawing/2010/main" val="0"/>
              </a:ext>
            </a:extLst>
          </a:blip>
          <a:srcRect t="12201"/>
          <a:stretch>
            <a:fillRect/>
          </a:stretch>
        </p:blipFill>
        <p:spPr bwMode="auto">
          <a:xfrm>
            <a:off x="1475656" y="1491630"/>
            <a:ext cx="5873150" cy="306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向右箭號 5"/>
          <p:cNvSpPr>
            <a:spLocks noChangeArrowheads="1"/>
          </p:cNvSpPr>
          <p:nvPr/>
        </p:nvSpPr>
        <p:spPr bwMode="auto">
          <a:xfrm rot="10800000">
            <a:off x="2555776" y="2083253"/>
            <a:ext cx="936104" cy="500735"/>
          </a:xfrm>
          <a:prstGeom prst="rightArrow">
            <a:avLst>
              <a:gd name="adj1" fmla="val 50000"/>
              <a:gd name="adj2" fmla="val 50029"/>
            </a:avLst>
          </a:prstGeom>
          <a:solidFill>
            <a:srgbClr val="FF0000"/>
          </a:solidFill>
          <a:ln w="9525" algn="ctr">
            <a:solidFill>
              <a:srgbClr val="FF0000"/>
            </a:solidFill>
            <a:round/>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gray">
          <a:xfrm>
            <a:off x="179512" y="802400"/>
            <a:ext cx="5576144" cy="789385"/>
          </a:xfrm>
          <a:prstGeom prst="rect">
            <a:avLst/>
          </a:prstGeom>
          <a:noFill/>
          <a:ln/>
          <a:effectLst>
            <a:innerShdw blurRad="63500" dist="50800" dir="2700000">
              <a:prstClr val="black">
                <a:alpha val="50000"/>
              </a:prstClr>
            </a:innerShdw>
          </a:effectLst>
          <a:extLst/>
        </p:spPr>
        <p:style>
          <a:lnRef idx="0">
            <a:schemeClr val="accent1"/>
          </a:lnRef>
          <a:fillRef idx="3">
            <a:schemeClr val="accent1"/>
          </a:fillRef>
          <a:effectRef idx="3">
            <a:schemeClr val="accent1"/>
          </a:effectRef>
          <a:fontRef idx="minor">
            <a:schemeClr val="lt1"/>
          </a:fontRef>
        </p:style>
        <p:txBody>
          <a:bodyPr anchor="ctr"/>
          <a:lstStyle>
            <a:defPPr>
              <a:defRPr lang="en-US"/>
            </a:defPPr>
            <a:lvl1pPr defTabSz="914400" eaLnBrk="1" latinLnBrk="0" hangingPunct="1">
              <a:lnSpc>
                <a:spcPct val="90000"/>
              </a:lnSpc>
              <a:buNone/>
              <a:defRPr sz="3600" b="1">
                <a:solidFill>
                  <a:srgbClr val="002060"/>
                </a:solidFill>
                <a:latin typeface="Microsoft JhengHei" charset="-120"/>
                <a:ea typeface="Microsoft JhengHei" charset="-120"/>
                <a:cs typeface="Microsoft JhengHei" charset="-12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TW" altLang="en-US" sz="2400" dirty="0">
                <a:solidFill>
                  <a:schemeClr val="tx1"/>
                </a:solidFill>
                <a:latin typeface="微軟正黑體" panose="020B0604030504040204" pitchFamily="34" charset="-120"/>
                <a:ea typeface="微軟正黑體" panose="020B0604030504040204" pitchFamily="34" charset="-120"/>
              </a:rPr>
              <a:t>要換查別的課程時，請點</a:t>
            </a:r>
            <a:r>
              <a:rPr lang="zh-TW" altLang="en-US" sz="2400" dirty="0">
                <a:solidFill>
                  <a:srgbClr val="C00000"/>
                </a:solidFill>
                <a:latin typeface="微軟正黑體" panose="020B0604030504040204" pitchFamily="34" charset="-120"/>
                <a:ea typeface="微軟正黑體" panose="020B0604030504040204" pitchFamily="34" charset="-120"/>
              </a:rPr>
              <a:t>查詢條件</a:t>
            </a:r>
            <a:endParaRPr lang="zh-TW" altLang="zh-TW" sz="2400" dirty="0">
              <a:solidFill>
                <a:srgbClr val="C00000"/>
              </a:solidFill>
              <a:latin typeface="微軟正黑體" panose="020B0604030504040204" pitchFamily="34" charset="-120"/>
              <a:ea typeface="微軟正黑體" panose="020B0604030504040204" pitchFamily="34" charset="-120"/>
            </a:endParaRPr>
          </a:p>
        </p:txBody>
      </p:sp>
      <p:sp>
        <p:nvSpPr>
          <p:cNvPr id="5" name="矩形 4"/>
          <p:cNvSpPr/>
          <p:nvPr/>
        </p:nvSpPr>
        <p:spPr bwMode="auto">
          <a:xfrm>
            <a:off x="1550057" y="2217653"/>
            <a:ext cx="753544" cy="231937"/>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995936" y="483518"/>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校內課程查詢</a:t>
            </a:r>
          </a:p>
        </p:txBody>
      </p:sp>
      <p:pic>
        <p:nvPicPr>
          <p:cNvPr id="9" name="圖片 8">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right)">
                                      <p:cBhvr>
                                        <p:cTn id="7" dur="500"/>
                                        <p:tgtEl>
                                          <p:spTgt spid="4096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t="15916"/>
          <a:stretch/>
        </p:blipFill>
        <p:spPr>
          <a:xfrm>
            <a:off x="1143000" y="1203598"/>
            <a:ext cx="6759728" cy="3383261"/>
          </a:xfrm>
          <a:prstGeom prst="rect">
            <a:avLst/>
          </a:prstGeom>
        </p:spPr>
      </p:pic>
      <p:sp>
        <p:nvSpPr>
          <p:cNvPr id="5" name="向右箭號 4"/>
          <p:cNvSpPr/>
          <p:nvPr/>
        </p:nvSpPr>
        <p:spPr bwMode="auto">
          <a:xfrm rot="5400000">
            <a:off x="2179872" y="2455158"/>
            <a:ext cx="733806" cy="363474"/>
          </a:xfrm>
          <a:prstGeom prst="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eaLnBrk="1" hangingPunct="1">
              <a:defRPr/>
            </a:pPr>
            <a:endParaRPr kumimoji="0" lang="zh-TW" altLang="en-US">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bwMode="auto">
          <a:xfrm>
            <a:off x="1547664" y="3109119"/>
            <a:ext cx="1998222" cy="565666"/>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微軟正黑體" panose="020B0604030504040204" pitchFamily="34" charset="-120"/>
              <a:ea typeface="微軟正黑體" panose="020B0604030504040204" pitchFamily="34" charset="-120"/>
            </a:endParaRPr>
          </a:p>
        </p:txBody>
      </p:sp>
      <p:sp>
        <p:nvSpPr>
          <p:cNvPr id="6" name="矩形 5"/>
          <p:cNvSpPr/>
          <p:nvPr/>
        </p:nvSpPr>
        <p:spPr>
          <a:xfrm>
            <a:off x="1259632" y="879393"/>
            <a:ext cx="6431585" cy="323165"/>
          </a:xfrm>
          <a:prstGeom prst="rect">
            <a:avLst/>
          </a:prstGeom>
        </p:spPr>
        <p:txBody>
          <a:bodyPr wrap="square">
            <a:spAutoFit/>
          </a:bodyPr>
          <a:lstStyle/>
          <a:p>
            <a:r>
              <a:rPr lang="zh-TW" altLang="en-US" sz="1500" b="1" dirty="0">
                <a:solidFill>
                  <a:srgbClr val="D84E4A"/>
                </a:solidFill>
                <a:latin typeface="微軟正黑體" panose="020B0604030504040204" pitchFamily="34" charset="-120"/>
                <a:ea typeface="微軟正黑體" panose="020B0604030504040204" pitchFamily="34" charset="-120"/>
                <a:cs typeface="Microsoft JhengHei" charset="-120"/>
              </a:rPr>
              <a:t>◆</a:t>
            </a:r>
            <a:r>
              <a:rPr lang="zh-TW" altLang="zh-TW" sz="1500" b="1" dirty="0">
                <a:solidFill>
                  <a:srgbClr val="D84E4A"/>
                </a:solidFill>
                <a:latin typeface="微軟正黑體" panose="020B0604030504040204" pitchFamily="34" charset="-120"/>
                <a:ea typeface="微軟正黑體" panose="020B0604030504040204" pitchFamily="34" charset="-120"/>
                <a:cs typeface="Microsoft JhengHei" charset="-120"/>
              </a:rPr>
              <a:t>選課</a:t>
            </a:r>
            <a:r>
              <a:rPr lang="zh-TW" altLang="en-US" sz="1500" b="1" dirty="0">
                <a:solidFill>
                  <a:srgbClr val="D84E4A"/>
                </a:solidFill>
                <a:latin typeface="微軟正黑體" panose="020B0604030504040204" pitchFamily="34" charset="-120"/>
                <a:ea typeface="微軟正黑體" panose="020B0604030504040204" pitchFamily="34" charset="-120"/>
                <a:cs typeface="Microsoft JhengHei" charset="-120"/>
              </a:rPr>
              <a:t>法規、表單申請等</a:t>
            </a:r>
            <a:r>
              <a:rPr lang="zh-TW" altLang="en-US" sz="1500" b="1" dirty="0">
                <a:latin typeface="微軟正黑體" panose="020B0604030504040204" pitchFamily="34" charset="-120"/>
                <a:ea typeface="微軟正黑體" panose="020B0604030504040204" pitchFamily="34" charset="-120"/>
              </a:rPr>
              <a:t>，請至</a:t>
            </a:r>
            <a:r>
              <a:rPr lang="zh-TW" altLang="zh-TW" sz="1500" b="1" dirty="0">
                <a:latin typeface="微軟正黑體" panose="020B0604030504040204" pitchFamily="34" charset="-120"/>
                <a:ea typeface="微軟正黑體" panose="020B0604030504040204" pitchFamily="34" charset="-120"/>
              </a:rPr>
              <a:t>教務</a:t>
            </a:r>
            <a:r>
              <a:rPr lang="zh-TW" altLang="en-US" sz="1500" b="1" dirty="0">
                <a:latin typeface="微軟正黑體" panose="020B0604030504040204" pitchFamily="34" charset="-120"/>
                <a:ea typeface="微軟正黑體" panose="020B0604030504040204" pitchFamily="34" charset="-120"/>
              </a:rPr>
              <a:t>處網頁</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下拉至</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→快速連結→</a:t>
            </a:r>
            <a:r>
              <a:rPr lang="zh-TW" altLang="en-US" sz="1500" b="1" dirty="0">
                <a:solidFill>
                  <a:srgbClr val="D84E4A"/>
                </a:solidFill>
                <a:latin typeface="微軟正黑體" panose="020B0604030504040204" pitchFamily="34" charset="-120"/>
                <a:ea typeface="微軟正黑體" panose="020B0604030504040204" pitchFamily="34" charset="-120"/>
              </a:rPr>
              <a:t>選課專區</a:t>
            </a:r>
            <a:endParaRPr lang="zh-TW" altLang="zh-TW" sz="1500" b="1" dirty="0">
              <a:solidFill>
                <a:srgbClr val="D84E4A"/>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5239512" y="485098"/>
            <a:ext cx="902811" cy="307777"/>
          </a:xfrm>
          <a:prstGeom prst="rect">
            <a:avLst/>
          </a:prstGeom>
          <a:noFill/>
        </p:spPr>
        <p:txBody>
          <a:bodyPr wrap="none" rtlCol="0">
            <a:spAutoFit/>
          </a:bodyPr>
          <a:lstStyle/>
          <a:p>
            <a:pPr algn="ctr"/>
            <a:r>
              <a:rPr lang="zh-TW" altLang="en-US" sz="1400" b="1">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選課專區</a:t>
            </a:r>
            <a:endPar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 name="圖片 9">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spTree>
    <p:extLst>
      <p:ext uri="{BB962C8B-B14F-4D97-AF65-F5344CB8AC3E}">
        <p14:creationId xmlns:p14="http://schemas.microsoft.com/office/powerpoint/2010/main" val="21840810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內容版面配置區 5"/>
          <p:cNvSpPr>
            <a:spLocks noGrp="1" noChangeArrowheads="1"/>
          </p:cNvSpPr>
          <p:nvPr>
            <p:ph idx="4294967295"/>
          </p:nvPr>
        </p:nvSpPr>
        <p:spPr>
          <a:xfrm>
            <a:off x="1043608" y="915566"/>
            <a:ext cx="6697663" cy="641350"/>
          </a:xfrm>
        </p:spPr>
        <p:txBody>
          <a:bodyPr/>
          <a:lstStyle/>
          <a:p>
            <a:pPr marL="0" indent="0">
              <a:buNone/>
            </a:pPr>
            <a:r>
              <a:rPr lang="zh-TW" altLang="zh-TW" sz="1500" b="1" dirty="0">
                <a:solidFill>
                  <a:srgbClr val="002060"/>
                </a:solidFill>
                <a:latin typeface="Arial" panose="020B0604020202020204" pitchFamily="34" charset="0"/>
                <a:ea typeface="微軟正黑體" panose="020B0604030504040204" pitchFamily="34" charset="-120"/>
              </a:rPr>
              <a:t>一、進入「</a:t>
            </a:r>
            <a:r>
              <a:rPr lang="zh-TW" altLang="zh-TW" sz="1500" b="1" dirty="0">
                <a:solidFill>
                  <a:srgbClr val="002060"/>
                </a:solidFill>
                <a:latin typeface="Arial" panose="020B0604020202020204" pitchFamily="34" charset="0"/>
                <a:ea typeface="微軟正黑體" panose="020B0604030504040204" pitchFamily="34" charset="-120"/>
                <a:hlinkClick r:id="rId3"/>
              </a:rPr>
              <a:t>單一入口服務網</a:t>
            </a:r>
            <a:r>
              <a:rPr lang="zh-TW" altLang="zh-TW" sz="1500" b="1" dirty="0">
                <a:solidFill>
                  <a:srgbClr val="002060"/>
                </a:solidFill>
                <a:latin typeface="Arial" panose="020B0604020202020204" pitchFamily="34" charset="0"/>
                <a:ea typeface="微軟正黑體" panose="020B0604030504040204" pitchFamily="34" charset="-120"/>
              </a:rPr>
              <a:t>」，輸入帳號、密碼、驗證碼後，點選【</a:t>
            </a:r>
            <a:r>
              <a:rPr lang="zh-TW" altLang="zh-TW" sz="1500" b="1" dirty="0">
                <a:solidFill>
                  <a:schemeClr val="accent6">
                    <a:lumMod val="75000"/>
                  </a:schemeClr>
                </a:solidFill>
                <a:latin typeface="Arial" panose="020B0604020202020204" pitchFamily="34" charset="0"/>
                <a:ea typeface="微軟正黑體" panose="020B0604030504040204" pitchFamily="34" charset="-120"/>
              </a:rPr>
              <a:t>登入</a:t>
            </a:r>
            <a:r>
              <a:rPr lang="zh-TW" altLang="zh-TW" sz="1500" b="1" dirty="0">
                <a:solidFill>
                  <a:srgbClr val="002060"/>
                </a:solidFill>
                <a:latin typeface="Arial" panose="020B0604020202020204" pitchFamily="34" charset="0"/>
                <a:ea typeface="微軟正黑體" panose="020B0604030504040204" pitchFamily="34" charset="-120"/>
              </a:rPr>
              <a:t>】</a:t>
            </a:r>
            <a:r>
              <a:rPr lang="zh-TW" altLang="en-US" sz="1500" b="1" dirty="0">
                <a:solidFill>
                  <a:srgbClr val="002060"/>
                </a:solidFill>
                <a:latin typeface="Arial" panose="020B0604020202020204" pitchFamily="34" charset="0"/>
                <a:ea typeface="微軟正黑體" panose="020B0604030504040204" pitchFamily="34" charset="-120"/>
              </a:rPr>
              <a:t>。</a:t>
            </a:r>
            <a:endParaRPr lang="en-US" altLang="zh-TW" sz="1500" b="1" dirty="0">
              <a:solidFill>
                <a:srgbClr val="002060"/>
              </a:solidFill>
              <a:latin typeface="Arial" panose="020B0604020202020204" pitchFamily="34" charset="0"/>
              <a:ea typeface="微軟正黑體" panose="020B0604030504040204" pitchFamily="34" charset="-120"/>
            </a:endParaRPr>
          </a:p>
          <a:p>
            <a:pPr marL="0" indent="0">
              <a:buNone/>
            </a:pPr>
            <a:r>
              <a:rPr lang="zh-TW" altLang="zh-TW" sz="1500" b="1" dirty="0">
                <a:solidFill>
                  <a:srgbClr val="002060"/>
                </a:solidFill>
                <a:latin typeface="Arial" panose="020B0604020202020204" pitchFamily="34" charset="0"/>
                <a:ea typeface="微軟正黑體" panose="020B0604030504040204" pitchFamily="34" charset="-120"/>
              </a:rPr>
              <a:t>二、點選</a:t>
            </a:r>
            <a:r>
              <a:rPr lang="en-US" altLang="zh-TW" sz="1500" b="1" dirty="0">
                <a:solidFill>
                  <a:srgbClr val="002060"/>
                </a:solidFill>
                <a:latin typeface="Arial" panose="020B0604020202020204" pitchFamily="34" charset="0"/>
                <a:ea typeface="微軟正黑體" panose="020B0604030504040204" pitchFamily="34" charset="-120"/>
              </a:rPr>
              <a:t>【</a:t>
            </a:r>
            <a:r>
              <a:rPr lang="zh-TW" altLang="en-US" sz="1500" b="1" dirty="0">
                <a:solidFill>
                  <a:schemeClr val="accent6">
                    <a:lumMod val="75000"/>
                  </a:schemeClr>
                </a:solidFill>
                <a:latin typeface="Arial" panose="020B0604020202020204" pitchFamily="34" charset="0"/>
                <a:ea typeface="微軟正黑體" panose="020B0604030504040204" pitchFamily="34" charset="-120"/>
              </a:rPr>
              <a:t>課程資訊</a:t>
            </a:r>
            <a:r>
              <a:rPr lang="en-US" altLang="zh-TW" sz="1500" b="1" dirty="0">
                <a:solidFill>
                  <a:srgbClr val="002060"/>
                </a:solidFill>
                <a:latin typeface="Arial" panose="020B0604020202020204" pitchFamily="34" charset="0"/>
                <a:ea typeface="微軟正黑體" panose="020B0604030504040204" pitchFamily="34" charset="-120"/>
              </a:rPr>
              <a:t>】</a:t>
            </a:r>
            <a:r>
              <a:rPr lang="zh-TW" altLang="en-US" sz="1500" b="1" dirty="0">
                <a:solidFill>
                  <a:srgbClr val="002060"/>
                </a:solidFill>
                <a:latin typeface="Arial" panose="020B0604020202020204" pitchFamily="34" charset="0"/>
                <a:ea typeface="微軟正黑體" panose="020B0604030504040204" pitchFamily="34" charset="-120"/>
              </a:rPr>
              <a:t>進入</a:t>
            </a:r>
            <a:r>
              <a:rPr lang="en-US" altLang="zh-TW" sz="1500" b="1" dirty="0">
                <a:solidFill>
                  <a:srgbClr val="002060"/>
                </a:solidFill>
                <a:latin typeface="Arial" panose="020B0604020202020204" pitchFamily="34" charset="0"/>
                <a:ea typeface="微軟正黑體" panose="020B0604030504040204" pitchFamily="34" charset="-120"/>
              </a:rPr>
              <a:t>【</a:t>
            </a:r>
            <a:r>
              <a:rPr lang="zh-TW" altLang="en-US" sz="1500" b="1" dirty="0">
                <a:solidFill>
                  <a:schemeClr val="accent6">
                    <a:lumMod val="75000"/>
                  </a:schemeClr>
                </a:solidFill>
                <a:latin typeface="Arial" panose="020B0604020202020204" pitchFamily="34" charset="0"/>
                <a:ea typeface="微軟正黑體" panose="020B0604030504040204" pitchFamily="34" charset="-120"/>
              </a:rPr>
              <a:t>選課系統</a:t>
            </a:r>
            <a:r>
              <a:rPr lang="en-US" altLang="zh-TW" sz="1500" b="1" dirty="0">
                <a:solidFill>
                  <a:srgbClr val="002060"/>
                </a:solidFill>
                <a:latin typeface="Arial" panose="020B0604020202020204" pitchFamily="34" charset="0"/>
                <a:ea typeface="微軟正黑體" panose="020B0604030504040204" pitchFamily="34" charset="-120"/>
              </a:rPr>
              <a:t>】</a:t>
            </a:r>
            <a:r>
              <a:rPr lang="zh-TW" altLang="en-US" sz="1500" b="1" dirty="0">
                <a:solidFill>
                  <a:srgbClr val="002060"/>
                </a:solidFill>
                <a:latin typeface="Arial" panose="020B0604020202020204" pitchFamily="34" charset="0"/>
                <a:ea typeface="微軟正黑體" panose="020B0604030504040204" pitchFamily="34" charset="-120"/>
              </a:rPr>
              <a:t>進行</a:t>
            </a:r>
            <a:r>
              <a:rPr lang="zh-TW" altLang="zh-TW" sz="1500" b="1" dirty="0">
                <a:solidFill>
                  <a:srgbClr val="002060"/>
                </a:solidFill>
                <a:latin typeface="Arial" panose="020B0604020202020204" pitchFamily="34" charset="0"/>
                <a:ea typeface="微軟正黑體" panose="020B0604030504040204" pitchFamily="34" charset="-120"/>
              </a:rPr>
              <a:t>選課。</a:t>
            </a:r>
            <a:r>
              <a:rPr lang="en-US" altLang="zh-TW" sz="1500" b="1" dirty="0">
                <a:solidFill>
                  <a:srgbClr val="002060"/>
                </a:solidFill>
                <a:latin typeface="Arial" panose="020B0604020202020204" pitchFamily="34" charset="0"/>
                <a:ea typeface="微軟正黑體" panose="020B0604030504040204" pitchFamily="34" charset="-120"/>
              </a:rPr>
              <a:t/>
            </a:r>
            <a:br>
              <a:rPr lang="en-US" altLang="zh-TW" sz="1500" b="1" dirty="0">
                <a:solidFill>
                  <a:srgbClr val="002060"/>
                </a:solidFill>
                <a:latin typeface="Arial" panose="020B0604020202020204" pitchFamily="34" charset="0"/>
                <a:ea typeface="微軟正黑體" panose="020B0604030504040204" pitchFamily="34" charset="-120"/>
              </a:rPr>
            </a:br>
            <a:r>
              <a:rPr lang="zh-TW" altLang="en-US" sz="1350" b="1" dirty="0">
                <a:solidFill>
                  <a:srgbClr val="002060"/>
                </a:solidFill>
                <a:latin typeface="Arial" panose="020B0604020202020204" pitchFamily="34" charset="0"/>
                <a:ea typeface="微軟正黑體" panose="020B0604030504040204" pitchFamily="34" charset="-120"/>
              </a:rPr>
              <a:t>      </a:t>
            </a:r>
            <a:r>
              <a:rPr lang="zh-TW" altLang="zh-TW" sz="1350" b="1" dirty="0">
                <a:solidFill>
                  <a:srgbClr val="002060"/>
                </a:solidFill>
                <a:latin typeface="Arial" panose="020B0604020202020204" pitchFamily="34" charset="0"/>
                <a:ea typeface="微軟正黑體" panose="020B0604030504040204" pitchFamily="34" charset="-120"/>
              </a:rPr>
              <a:t>（非預選</a:t>
            </a:r>
            <a:r>
              <a:rPr lang="zh-TW" altLang="en-US" sz="1350" b="1" dirty="0">
                <a:solidFill>
                  <a:srgbClr val="002060"/>
                </a:solidFill>
                <a:latin typeface="Arial" panose="020B0604020202020204" pitchFamily="34" charset="0"/>
                <a:ea typeface="微軟正黑體" panose="020B0604030504040204" pitchFamily="34" charset="-120"/>
              </a:rPr>
              <a:t>、</a:t>
            </a:r>
            <a:r>
              <a:rPr lang="zh-TW" altLang="zh-TW" sz="1350" b="1" dirty="0">
                <a:solidFill>
                  <a:srgbClr val="002060"/>
                </a:solidFill>
                <a:latin typeface="Arial" panose="020B0604020202020204" pitchFamily="34" charset="0"/>
                <a:ea typeface="微軟正黑體" panose="020B0604030504040204" pitchFamily="34" charset="-120"/>
              </a:rPr>
              <a:t>加退選期間無法進入選課系統）</a:t>
            </a:r>
            <a:endParaRPr lang="zh-TW" altLang="en-US" sz="1350" b="1" dirty="0">
              <a:solidFill>
                <a:srgbClr val="002060"/>
              </a:solidFill>
              <a:latin typeface="Arial" panose="020B0604020202020204" pitchFamily="34" charset="0"/>
              <a:ea typeface="微軟正黑體" panose="020B0604030504040204" pitchFamily="34" charset="-120"/>
            </a:endParaRPr>
          </a:p>
        </p:txBody>
      </p:sp>
      <p:pic>
        <p:nvPicPr>
          <p:cNvPr id="2" name="圖片 1"/>
          <p:cNvPicPr>
            <a:picLocks noChangeAspect="1"/>
          </p:cNvPicPr>
          <p:nvPr/>
        </p:nvPicPr>
        <p:blipFill rotWithShape="1">
          <a:blip r:embed="rId4"/>
          <a:srcRect t="4161"/>
          <a:stretch/>
        </p:blipFill>
        <p:spPr>
          <a:xfrm>
            <a:off x="2087724" y="1701046"/>
            <a:ext cx="4988685" cy="2987688"/>
          </a:xfrm>
          <a:prstGeom prst="rect">
            <a:avLst/>
          </a:prstGeom>
        </p:spPr>
      </p:pic>
      <p:sp>
        <p:nvSpPr>
          <p:cNvPr id="9" name="文字方塊 8"/>
          <p:cNvSpPr txBox="1"/>
          <p:nvPr/>
        </p:nvSpPr>
        <p:spPr>
          <a:xfrm>
            <a:off x="2291759" y="477168"/>
            <a:ext cx="902812"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ea typeface="微軟正黑體" panose="020B0604030504040204" pitchFamily="34" charset="-120"/>
              </a:rPr>
              <a:t>路徑介紹</a:t>
            </a:r>
            <a:endParaRPr lang="zh-TW" altLang="en-US" sz="1400" b="1" dirty="0">
              <a:solidFill>
                <a:schemeClr val="bg1"/>
              </a:solidFill>
              <a:effectLst>
                <a:outerShdw blurRad="38100" dist="38100" dir="2700000" algn="tl">
                  <a:srgbClr val="000000">
                    <a:alpha val="43137"/>
                  </a:srgbClr>
                </a:outerShdw>
              </a:effectLst>
              <a:ea typeface="微軟正黑體" panose="020B0604030504040204" pitchFamily="34" charset="-120"/>
            </a:endParaRPr>
          </a:p>
        </p:txBody>
      </p:sp>
      <p:pic>
        <p:nvPicPr>
          <p:cNvPr id="31" name="圖片 30">
            <a:hlinkClick r:id="rId5" action="ppaction://hlinksldjump"/>
          </p:cNvPr>
          <p:cNvPicPr>
            <a:picLocks noChangeAspect="1"/>
          </p:cNvPicPr>
          <p:nvPr/>
        </p:nvPicPr>
        <p:blipFill>
          <a:blip r:embed="rId6"/>
          <a:stretch>
            <a:fillRect/>
          </a:stretch>
        </p:blipFill>
        <p:spPr>
          <a:xfrm>
            <a:off x="8532440" y="1059582"/>
            <a:ext cx="704552" cy="667225"/>
          </a:xfrm>
          <a:prstGeom prst="rect">
            <a:avLst/>
          </a:prstGeom>
        </p:spPr>
      </p:pic>
      <p:sp>
        <p:nvSpPr>
          <p:cNvPr id="8" name="文本框 19">
            <a:extLst>
              <a:ext uri="{FF2B5EF4-FFF2-40B4-BE49-F238E27FC236}">
                <a16:creationId xmlns:a16="http://schemas.microsoft.com/office/drawing/2014/main" id="{8544386C-D50F-4A78-99F1-431BC4BCD1B4}"/>
              </a:ext>
            </a:extLst>
          </p:cNvPr>
          <p:cNvSpPr txBox="1"/>
          <p:nvPr/>
        </p:nvSpPr>
        <p:spPr>
          <a:xfrm>
            <a:off x="1764864" y="3597864"/>
            <a:ext cx="292210" cy="286847"/>
          </a:xfrm>
          <a:prstGeom prst="roundRect">
            <a:avLst>
              <a:gd name="adj" fmla="val 50000"/>
            </a:avLst>
          </a:prstGeom>
          <a:solidFill>
            <a:schemeClr val="accent6"/>
          </a:solidFill>
          <a:ln w="47625">
            <a:solidFill>
              <a:schemeClr val="accent6"/>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100" dirty="0">
                <a:solidFill>
                  <a:schemeClr val="bg1"/>
                </a:solidFill>
                <a:latin typeface="Arial Black" panose="020B0A04020102020204" pitchFamily="34" charset="0"/>
              </a:rPr>
              <a:t>1</a:t>
            </a:r>
            <a:endParaRPr lang="zh-CN" altLang="en-US" sz="2100" dirty="0">
              <a:solidFill>
                <a:schemeClr val="bg1"/>
              </a:solidFill>
              <a:latin typeface="Arial Black" panose="020B0A04020102020204" pitchFamily="34" charset="0"/>
            </a:endParaRPr>
          </a:p>
        </p:txBody>
      </p:sp>
      <p:sp>
        <p:nvSpPr>
          <p:cNvPr id="10" name="文本框 19">
            <a:extLst>
              <a:ext uri="{FF2B5EF4-FFF2-40B4-BE49-F238E27FC236}">
                <a16:creationId xmlns:a16="http://schemas.microsoft.com/office/drawing/2014/main" id="{8544386C-D50F-4A78-99F1-431BC4BCD1B4}"/>
              </a:ext>
            </a:extLst>
          </p:cNvPr>
          <p:cNvSpPr txBox="1"/>
          <p:nvPr/>
        </p:nvSpPr>
        <p:spPr>
          <a:xfrm>
            <a:off x="1764863" y="4245936"/>
            <a:ext cx="291600" cy="286200"/>
          </a:xfrm>
          <a:prstGeom prst="roundRect">
            <a:avLst>
              <a:gd name="adj" fmla="val 50000"/>
            </a:avLst>
          </a:prstGeom>
          <a:solidFill>
            <a:schemeClr val="accent6"/>
          </a:solidFill>
          <a:ln w="47625">
            <a:solidFill>
              <a:schemeClr val="accent6"/>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100" dirty="0">
                <a:solidFill>
                  <a:schemeClr val="bg1"/>
                </a:solidFill>
                <a:latin typeface="Arial Black" panose="020B0A04020102020204" pitchFamily="34" charset="0"/>
              </a:rPr>
              <a:t>2</a:t>
            </a:r>
            <a:endParaRPr lang="zh-CN" altLang="en-US" sz="2100" dirty="0">
              <a:solidFill>
                <a:schemeClr val="bg1"/>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圖片 4"/>
          <p:cNvPicPr>
            <a:picLocks noChangeAspect="1"/>
          </p:cNvPicPr>
          <p:nvPr/>
        </p:nvPicPr>
        <p:blipFill>
          <a:blip r:embed="rId3">
            <a:extLst>
              <a:ext uri="{28A0092B-C50C-407E-A947-70E740481C1C}">
                <a14:useLocalDpi xmlns:a14="http://schemas.microsoft.com/office/drawing/2010/main" val="0"/>
              </a:ext>
            </a:extLst>
          </a:blip>
          <a:srcRect l="15350" t="31100" r="42621" b="29306"/>
          <a:stretch>
            <a:fillRect/>
          </a:stretch>
        </p:blipFill>
        <p:spPr bwMode="auto">
          <a:xfrm>
            <a:off x="1547664" y="1203598"/>
            <a:ext cx="5778103" cy="32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向下箭號 6"/>
          <p:cNvSpPr>
            <a:spLocks noChangeArrowheads="1"/>
          </p:cNvSpPr>
          <p:nvPr/>
        </p:nvSpPr>
        <p:spPr bwMode="auto">
          <a:xfrm>
            <a:off x="1744012" y="1111054"/>
            <a:ext cx="363140" cy="733425"/>
          </a:xfrm>
          <a:prstGeom prst="downArrow">
            <a:avLst>
              <a:gd name="adj1" fmla="val 50000"/>
              <a:gd name="adj2" fmla="val 50024"/>
            </a:avLst>
          </a:prstGeom>
          <a:solidFill>
            <a:srgbClr val="FF0000"/>
          </a:solidFill>
          <a:ln w="9525" algn="ctr">
            <a:solidFill>
              <a:srgbClr val="FF0000"/>
            </a:solidFill>
            <a:round/>
            <a:headEnd/>
            <a:tailEnd/>
          </a:ln>
        </p:spPr>
        <p:txBody>
          <a:bodyP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eaLnBrk="1" hangingPunct="1">
              <a:spcBef>
                <a:spcPct val="0"/>
              </a:spcBef>
              <a:buClrTx/>
              <a:buFontTx/>
              <a:buNone/>
            </a:pPr>
            <a:endParaRPr kumimoji="0" lang="zh-TW" altLang="en-US" sz="1350">
              <a:latin typeface="Arial" panose="020B0604020202020204" pitchFamily="34" charset="0"/>
              <a:ea typeface="新細明體" panose="02020500000000000000" pitchFamily="18" charset="-120"/>
            </a:endParaRPr>
          </a:p>
        </p:txBody>
      </p:sp>
      <p:sp>
        <p:nvSpPr>
          <p:cNvPr id="2" name="矩形 1"/>
          <p:cNvSpPr/>
          <p:nvPr/>
        </p:nvSpPr>
        <p:spPr>
          <a:xfrm>
            <a:off x="1494235" y="806745"/>
            <a:ext cx="4724370" cy="553998"/>
          </a:xfrm>
          <a:prstGeom prst="rect">
            <a:avLst/>
          </a:prstGeom>
        </p:spPr>
        <p:txBody>
          <a:bodyPr wrap="none">
            <a:spAutoFit/>
          </a:bodyPr>
          <a:lstStyle/>
          <a:p>
            <a:r>
              <a:rPr lang="zh-TW" altLang="en-US" sz="1500" b="1" dirty="0">
                <a:solidFill>
                  <a:srgbClr val="002060"/>
                </a:solidFill>
                <a:latin typeface="微軟正黑體" pitchFamily="34" charset="-120"/>
                <a:ea typeface="微軟正黑體" pitchFamily="34" charset="-120"/>
              </a:rPr>
              <a:t>◆</a:t>
            </a:r>
            <a:r>
              <a:rPr lang="zh-TW" altLang="zh-TW" sz="1500" b="1" dirty="0">
                <a:latin typeface="微軟正黑體" panose="020B0604030504040204" pitchFamily="34" charset="-120"/>
                <a:ea typeface="微軟正黑體" panose="020B0604030504040204" pitchFamily="34" charset="-120"/>
              </a:rPr>
              <a:t>選課</a:t>
            </a:r>
            <a:r>
              <a:rPr lang="zh-TW" altLang="en-US" sz="1500" b="1" dirty="0">
                <a:latin typeface="微軟正黑體" panose="020B0604030504040204" pitchFamily="34" charset="-120"/>
                <a:ea typeface="微軟正黑體" panose="020B0604030504040204" pitchFamily="34" charset="-120"/>
              </a:rPr>
              <a:t>最新消息，</a:t>
            </a:r>
            <a:r>
              <a:rPr lang="zh-TW" altLang="zh-TW" sz="1500" b="1" dirty="0">
                <a:latin typeface="微軟正黑體" panose="020B0604030504040204" pitchFamily="34" charset="-120"/>
                <a:ea typeface="微軟正黑體" panose="020B0604030504040204" pitchFamily="34" charset="-120"/>
              </a:rPr>
              <a:t>公告在教務資訊系統的「</a:t>
            </a:r>
            <a:r>
              <a:rPr lang="zh-TW" altLang="zh-TW" sz="1500" b="1" dirty="0">
                <a:solidFill>
                  <a:srgbClr val="D84E4A"/>
                </a:solidFill>
                <a:latin typeface="微軟正黑體" panose="020B0604030504040204" pitchFamily="34" charset="-120"/>
                <a:ea typeface="微軟正黑體" panose="020B0604030504040204" pitchFamily="34" charset="-120"/>
              </a:rPr>
              <a:t>最新消息</a:t>
            </a:r>
            <a:r>
              <a:rPr lang="zh-TW" altLang="zh-TW" sz="1500" b="1" dirty="0">
                <a:latin typeface="微軟正黑體" panose="020B0604030504040204" pitchFamily="34" charset="-120"/>
                <a:ea typeface="微軟正黑體" panose="020B0604030504040204" pitchFamily="34" charset="-120"/>
              </a:rPr>
              <a:t>」</a:t>
            </a:r>
          </a:p>
          <a:p>
            <a:endParaRPr lang="zh-TW" altLang="en-US" sz="1500" b="1" dirty="0">
              <a:latin typeface="微軟正黑體" panose="020B0604030504040204" pitchFamily="34" charset="-120"/>
              <a:ea typeface="微軟正黑體" panose="020B0604030504040204" pitchFamily="34" charset="-120"/>
            </a:endParaRPr>
          </a:p>
        </p:txBody>
      </p:sp>
      <p:sp>
        <p:nvSpPr>
          <p:cNvPr id="6" name="矩形 5"/>
          <p:cNvSpPr/>
          <p:nvPr/>
        </p:nvSpPr>
        <p:spPr bwMode="auto">
          <a:xfrm>
            <a:off x="1634076" y="2333647"/>
            <a:ext cx="1317167" cy="274033"/>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9" name="矩形 8"/>
          <p:cNvSpPr/>
          <p:nvPr/>
        </p:nvSpPr>
        <p:spPr bwMode="auto">
          <a:xfrm>
            <a:off x="1625405" y="1968908"/>
            <a:ext cx="600354" cy="274033"/>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0" name="文字方塊 9"/>
          <p:cNvSpPr txBox="1"/>
          <p:nvPr/>
        </p:nvSpPr>
        <p:spPr>
          <a:xfrm>
            <a:off x="6131793" y="482299"/>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選課訊息</a:t>
            </a:r>
          </a:p>
        </p:txBody>
      </p:sp>
      <p:pic>
        <p:nvPicPr>
          <p:cNvPr id="11" name="圖片 10">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up)">
                                      <p:cBhvr>
                                        <p:cTn id="7" dur="500"/>
                                        <p:tgtEl>
                                          <p:spTgt spid="5120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圖片 4"/>
          <p:cNvPicPr>
            <a:picLocks noChangeAspect="1"/>
          </p:cNvPicPr>
          <p:nvPr/>
        </p:nvPicPr>
        <p:blipFill>
          <a:blip r:embed="rId3" cstate="print">
            <a:extLst>
              <a:ext uri="{28A0092B-C50C-407E-A947-70E740481C1C}">
                <a14:useLocalDpi xmlns:a14="http://schemas.microsoft.com/office/drawing/2010/main" val="0"/>
              </a:ext>
            </a:extLst>
          </a:blip>
          <a:srcRect l="23000" t="12956" r="9500" b="15981"/>
          <a:stretch>
            <a:fillRect/>
          </a:stretch>
        </p:blipFill>
        <p:spPr bwMode="auto">
          <a:xfrm>
            <a:off x="5607424" y="1225099"/>
            <a:ext cx="2542751" cy="159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08080" y="878004"/>
            <a:ext cx="6102678" cy="784830"/>
          </a:xfrm>
          <a:prstGeom prst="rect">
            <a:avLst/>
          </a:prstGeom>
        </p:spPr>
        <p:txBody>
          <a:bodyPr wrap="square">
            <a:spAutoFit/>
          </a:bodyPr>
          <a:lstStyle/>
          <a:p>
            <a:pPr marL="257175" indent="-257175">
              <a:buClr>
                <a:schemeClr val="tx2"/>
              </a:buClr>
              <a:buFont typeface="Wingdings" pitchFamily="2" charset="2"/>
              <a:buChar char="u"/>
              <a:defRPr/>
            </a:pPr>
            <a:r>
              <a:rPr lang="zh-TW" altLang="en-US" sz="1500" b="1" dirty="0">
                <a:solidFill>
                  <a:srgbClr val="FF0000"/>
                </a:solidFill>
                <a:latin typeface="微軟正黑體" panose="020B0604030504040204" pitchFamily="34" charset="-120"/>
                <a:ea typeface="微軟正黑體" panose="020B0604030504040204" pitchFamily="34" charset="-120"/>
                <a:cs typeface="Microsoft JhengHei" charset="-120"/>
              </a:rPr>
              <a:t>為避免遺漏選課</a:t>
            </a:r>
            <a:r>
              <a:rPr lang="en-US" altLang="zh-TW" sz="1500" b="1" dirty="0">
                <a:solidFill>
                  <a:srgbClr val="FF0000"/>
                </a:solidFill>
                <a:latin typeface="微軟正黑體" panose="020B0604030504040204" pitchFamily="34" charset="-120"/>
                <a:ea typeface="微軟正黑體" panose="020B0604030504040204" pitchFamily="34" charset="-120"/>
                <a:cs typeface="Microsoft JhengHei" charset="-120"/>
              </a:rPr>
              <a:t>Email</a:t>
            </a:r>
            <a:r>
              <a:rPr lang="zh-TW" altLang="en-US" sz="1500" b="1" dirty="0">
                <a:solidFill>
                  <a:srgbClr val="FF0000"/>
                </a:solidFill>
                <a:latin typeface="微軟正黑體" panose="020B0604030504040204" pitchFamily="34" charset="-120"/>
                <a:ea typeface="微軟正黑體" panose="020B0604030504040204" pitchFamily="34" charset="-120"/>
                <a:cs typeface="Microsoft JhengHei" charset="-120"/>
              </a:rPr>
              <a:t>提醒訊息，請開通並定期收本校信箱</a:t>
            </a:r>
            <a:endParaRPr lang="en-US" altLang="zh-TW" sz="1500" b="1" dirty="0">
              <a:solidFill>
                <a:srgbClr val="FF0000"/>
              </a:solidFill>
              <a:latin typeface="微軟正黑體" panose="020B0604030504040204" pitchFamily="34" charset="-120"/>
              <a:ea typeface="微軟正黑體" panose="020B0604030504040204" pitchFamily="34" charset="-120"/>
              <a:cs typeface="Microsoft JhengHei" charset="-120"/>
            </a:endParaRPr>
          </a:p>
          <a:p>
            <a:pPr marL="257175" indent="-257175">
              <a:buClr>
                <a:schemeClr val="tx2"/>
              </a:buClr>
              <a:buFont typeface="Wingdings" pitchFamily="2" charset="2"/>
              <a:buChar char="u"/>
              <a:defRPr/>
            </a:pPr>
            <a:r>
              <a:rPr lang="en-US" altLang="zh-TW" sz="1500" b="1" dirty="0">
                <a:latin typeface="微軟正黑體" panose="020B0604030504040204" pitchFamily="34" charset="-120"/>
                <a:ea typeface="微軟正黑體" panose="020B0604030504040204" pitchFamily="34" charset="-120"/>
                <a:cs typeface="Microsoft JhengHei" charset="-120"/>
              </a:rPr>
              <a:t>Web Mail</a:t>
            </a:r>
            <a:r>
              <a:rPr lang="zh-TW" altLang="en-US" sz="1500" b="1" dirty="0">
                <a:latin typeface="微軟正黑體" panose="020B0604030504040204" pitchFamily="34" charset="-120"/>
                <a:ea typeface="微軟正黑體" panose="020B0604030504040204" pitchFamily="34" charset="-120"/>
                <a:cs typeface="Microsoft JhengHei" charset="-120"/>
              </a:rPr>
              <a:t>可設定寄給您常用的信箱：信箱服務→外部信件</a:t>
            </a:r>
            <a:endParaRPr lang="en-US" altLang="zh-TW" sz="1500" b="1" dirty="0">
              <a:latin typeface="微軟正黑體" panose="020B0604030504040204" pitchFamily="34" charset="-120"/>
              <a:ea typeface="微軟正黑體" panose="020B0604030504040204" pitchFamily="34" charset="-120"/>
              <a:cs typeface="Microsoft JhengHei" charset="-120"/>
            </a:endParaRPr>
          </a:p>
          <a:p>
            <a:pPr marL="257175" indent="-257175">
              <a:buClr>
                <a:schemeClr val="tx2"/>
              </a:buClr>
              <a:buFont typeface="Wingdings" pitchFamily="2" charset="2"/>
              <a:buChar char="u"/>
              <a:defRPr/>
            </a:pPr>
            <a:r>
              <a:rPr lang="zh-TW" altLang="en-US" sz="1500" b="1" dirty="0">
                <a:latin typeface="微軟正黑體" panose="020B0604030504040204" pitchFamily="34" charset="-120"/>
                <a:ea typeface="微軟正黑體" panose="020B0604030504040204" pitchFamily="34" charset="-120"/>
                <a:cs typeface="Microsoft JhengHei" charset="-120"/>
              </a:rPr>
              <a:t>本校首頁→</a:t>
            </a:r>
            <a:r>
              <a:rPr lang="en-US" altLang="zh-TW" sz="1500" b="1" dirty="0">
                <a:latin typeface="微軟正黑體" panose="020B0604030504040204" pitchFamily="34" charset="-120"/>
                <a:ea typeface="微軟正黑體" panose="020B0604030504040204" pitchFamily="34" charset="-120"/>
                <a:cs typeface="Microsoft JhengHei" charset="-120"/>
              </a:rPr>
              <a:t>Web Mail</a:t>
            </a:r>
            <a:r>
              <a:rPr lang="zh-TW" altLang="en-US" sz="1500" b="1" dirty="0">
                <a:latin typeface="微軟正黑體" panose="020B0604030504040204" pitchFamily="34" charset="-120"/>
                <a:ea typeface="微軟正黑體" panose="020B0604030504040204" pitchFamily="34" charset="-120"/>
                <a:cs typeface="Microsoft JhengHei" charset="-120"/>
              </a:rPr>
              <a:t>→登入</a:t>
            </a:r>
            <a:endParaRPr lang="zh-TW" altLang="zh-TW" sz="1500" b="1" dirty="0">
              <a:latin typeface="微軟正黑體" panose="020B0604030504040204" pitchFamily="34" charset="-120"/>
              <a:ea typeface="微軟正黑體" panose="020B0604030504040204" pitchFamily="34" charset="-120"/>
              <a:cs typeface="Microsoft JhengHei" charset="-120"/>
            </a:endParaRPr>
          </a:p>
        </p:txBody>
      </p:sp>
      <p:pic>
        <p:nvPicPr>
          <p:cNvPr id="2" name="圖片 1"/>
          <p:cNvPicPr>
            <a:picLocks noChangeAspect="1"/>
          </p:cNvPicPr>
          <p:nvPr/>
        </p:nvPicPr>
        <p:blipFill>
          <a:blip r:embed="rId4"/>
          <a:stretch>
            <a:fillRect/>
          </a:stretch>
        </p:blipFill>
        <p:spPr>
          <a:xfrm>
            <a:off x="5617450" y="2863459"/>
            <a:ext cx="2583296" cy="1700746"/>
          </a:xfrm>
          <a:prstGeom prst="rect">
            <a:avLst/>
          </a:prstGeom>
        </p:spPr>
      </p:pic>
      <p:pic>
        <p:nvPicPr>
          <p:cNvPr id="3" name="圖片 2"/>
          <p:cNvPicPr>
            <a:picLocks noChangeAspect="1"/>
          </p:cNvPicPr>
          <p:nvPr/>
        </p:nvPicPr>
        <p:blipFill>
          <a:blip r:embed="rId5"/>
          <a:stretch>
            <a:fillRect/>
          </a:stretch>
        </p:blipFill>
        <p:spPr>
          <a:xfrm>
            <a:off x="539552" y="1707654"/>
            <a:ext cx="4837888" cy="2856551"/>
          </a:xfrm>
          <a:prstGeom prst="rect">
            <a:avLst/>
          </a:prstGeom>
        </p:spPr>
      </p:pic>
      <p:sp>
        <p:nvSpPr>
          <p:cNvPr id="9" name="文字方塊 8"/>
          <p:cNvSpPr txBox="1"/>
          <p:nvPr/>
        </p:nvSpPr>
        <p:spPr>
          <a:xfrm>
            <a:off x="4208430" y="4301248"/>
            <a:ext cx="4935570" cy="307777"/>
          </a:xfrm>
          <a:prstGeom prst="rect">
            <a:avLst/>
          </a:prstGeom>
          <a:solidFill>
            <a:srgbClr val="FFFFCC"/>
          </a:solidFill>
        </p:spPr>
        <p:txBody>
          <a:bodyPr wrap="square" rtlCol="0">
            <a:spAutoFit/>
          </a:bodyPr>
          <a:lstStyle/>
          <a:p>
            <a:pPr algn="ctr"/>
            <a:r>
              <a:rPr lang="zh-TW" altLang="en-US" sz="1400" b="1" dirty="0" smtClean="0">
                <a:latin typeface="微軟正黑體" panose="020B0604030504040204" pitchFamily="34" charset="-120"/>
                <a:ea typeface="微軟正黑體" panose="020B0604030504040204" pitchFamily="34" charset="-120"/>
              </a:rPr>
              <a:t>若有</a:t>
            </a:r>
            <a:r>
              <a:rPr lang="en-US" altLang="zh-TW" sz="1400" b="1" dirty="0" smtClean="0">
                <a:latin typeface="微軟正黑體" panose="020B0604030504040204" pitchFamily="34" charset="-120"/>
                <a:ea typeface="微軟正黑體" panose="020B0604030504040204" pitchFamily="34" charset="-120"/>
              </a:rPr>
              <a:t>Webmail</a:t>
            </a:r>
            <a:r>
              <a:rPr lang="zh-TW" altLang="en-US" sz="1400" b="1" dirty="0" smtClean="0">
                <a:latin typeface="微軟正黑體" panose="020B0604030504040204" pitchFamily="34" charset="-120"/>
                <a:ea typeface="微軟正黑體" panose="020B0604030504040204" pitchFamily="34" charset="-120"/>
              </a:rPr>
              <a:t>登入問題請撥</a:t>
            </a:r>
            <a:r>
              <a:rPr lang="zh-TW" altLang="en-US" sz="1400" b="1" dirty="0" smtClean="0">
                <a:solidFill>
                  <a:srgbClr val="D84E4A"/>
                </a:solidFill>
                <a:latin typeface="微軟正黑體" panose="020B0604030504040204" pitchFamily="34" charset="-120"/>
                <a:ea typeface="微軟正黑體" panose="020B0604030504040204" pitchFamily="34" charset="-120"/>
              </a:rPr>
              <a:t>資訊中心分機</a:t>
            </a:r>
            <a:r>
              <a:rPr lang="en-US" altLang="zh-TW" sz="1400" b="1" dirty="0" smtClean="0">
                <a:solidFill>
                  <a:srgbClr val="D84E4A"/>
                </a:solidFill>
                <a:latin typeface="微軟正黑體" panose="020B0604030504040204" pitchFamily="34" charset="-120"/>
                <a:ea typeface="微軟正黑體" panose="020B0604030504040204" pitchFamily="34" charset="-120"/>
              </a:rPr>
              <a:t>2599</a:t>
            </a:r>
            <a:r>
              <a:rPr lang="zh-TW" altLang="en-US" sz="1400" b="1" dirty="0" smtClean="0">
                <a:latin typeface="微軟正黑體" panose="020B0604030504040204" pitchFamily="34" charset="-120"/>
                <a:ea typeface="微軟正黑體" panose="020B0604030504040204" pitchFamily="34" charset="-120"/>
              </a:rPr>
              <a:t>請專員處理</a:t>
            </a:r>
            <a:endParaRPr lang="en-US" altLang="zh-TW" sz="1400" b="1" dirty="0" smtClean="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6131793" y="482299"/>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選課訊息</a:t>
            </a:r>
          </a:p>
        </p:txBody>
      </p:sp>
      <p:pic>
        <p:nvPicPr>
          <p:cNvPr id="12" name="圖片 11">
            <a:hlinkClick r:id="rId6" action="ppaction://hlinksldjump"/>
          </p:cNvPr>
          <p:cNvPicPr>
            <a:picLocks noChangeAspect="1"/>
          </p:cNvPicPr>
          <p:nvPr/>
        </p:nvPicPr>
        <p:blipFill>
          <a:blip r:embed="rId7"/>
          <a:stretch>
            <a:fillRect/>
          </a:stretch>
        </p:blipFill>
        <p:spPr>
          <a:xfrm>
            <a:off x="8532440" y="1059582"/>
            <a:ext cx="704552" cy="667225"/>
          </a:xfrm>
          <a:prstGeom prst="rect">
            <a:avLst/>
          </a:prstGeom>
        </p:spPr>
      </p:pic>
      <p:sp>
        <p:nvSpPr>
          <p:cNvPr id="11" name="矩形 10"/>
          <p:cNvSpPr/>
          <p:nvPr/>
        </p:nvSpPr>
        <p:spPr bwMode="auto">
          <a:xfrm>
            <a:off x="2981377" y="1707654"/>
            <a:ext cx="378042" cy="181418"/>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3" name="矩形 12"/>
          <p:cNvSpPr/>
          <p:nvPr/>
        </p:nvSpPr>
        <p:spPr bwMode="auto">
          <a:xfrm>
            <a:off x="5607424" y="3547528"/>
            <a:ext cx="409945" cy="216618"/>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655676" y="2679763"/>
            <a:ext cx="5829300" cy="1125140"/>
          </a:xfrm>
        </p:spPr>
        <p:txBody>
          <a:bodyPr/>
          <a:lstStyle/>
          <a:p>
            <a:pPr algn="ctr"/>
            <a:r>
              <a:rPr kumimoji="1" lang="zh-TW" altLang="en-US" sz="3750" b="1" kern="1200" dirty="0">
                <a:solidFill>
                  <a:srgbClr val="002060"/>
                </a:solidFill>
                <a:latin typeface="Microsoft JhengHei" charset="-120"/>
                <a:ea typeface="Microsoft JhengHei" charset="-120"/>
                <a:cs typeface="Microsoft JhengHei" charset="-120"/>
              </a:rPr>
              <a:t>謝謝您耐心的閱讀</a:t>
            </a:r>
            <a:endParaRPr kumimoji="1" lang="en-US" altLang="zh-TW" sz="3750" b="1" kern="1200" dirty="0">
              <a:solidFill>
                <a:srgbClr val="002060"/>
              </a:solidFill>
              <a:latin typeface="Microsoft JhengHei" charset="-120"/>
              <a:ea typeface="Microsoft JhengHei" charset="-120"/>
              <a:cs typeface="Microsoft JhengHei" charset="-120"/>
            </a:endParaRPr>
          </a:p>
          <a:p>
            <a:pPr algn="ctr"/>
            <a:r>
              <a:rPr kumimoji="1" lang="zh-TW" altLang="en-US" sz="3750" b="1" kern="1200" dirty="0">
                <a:solidFill>
                  <a:srgbClr val="002060"/>
                </a:solidFill>
                <a:latin typeface="Microsoft JhengHei" charset="-120"/>
                <a:ea typeface="Microsoft JhengHei" charset="-120"/>
                <a:cs typeface="Microsoft JhengHei" charset="-120"/>
              </a:rPr>
              <a:t>祝您選課順利</a:t>
            </a:r>
            <a:endParaRPr kumimoji="1" lang="en-US" altLang="zh-TW" sz="3750" b="1" kern="1200" dirty="0">
              <a:solidFill>
                <a:srgbClr val="002060"/>
              </a:solidFill>
              <a:latin typeface="Microsoft JhengHei" charset="-120"/>
              <a:ea typeface="Microsoft JhengHei" charset="-120"/>
              <a:cs typeface="Microsoft JhengHei" charset="-120"/>
            </a:endParaRPr>
          </a:p>
          <a:p>
            <a:pPr algn="ctr"/>
            <a:endParaRPr kumimoji="1" lang="en-US" altLang="zh-TW" sz="2700" b="1" kern="1200" dirty="0">
              <a:solidFill>
                <a:srgbClr val="002060"/>
              </a:solidFill>
              <a:latin typeface="Microsoft JhengHei" charset="-120"/>
              <a:ea typeface="Microsoft JhengHei" charset="-120"/>
              <a:cs typeface="Microsoft JhengHei" charset="-120"/>
            </a:endParaRPr>
          </a:p>
          <a:p>
            <a:pPr algn="r"/>
            <a:r>
              <a:rPr kumimoji="1" lang="zh-TW" altLang="en-US" sz="2700" b="1" kern="1200" dirty="0">
                <a:solidFill>
                  <a:srgbClr val="002060"/>
                </a:solidFill>
                <a:latin typeface="Microsoft JhengHei" charset="-120"/>
                <a:ea typeface="Microsoft JhengHei" charset="-120"/>
                <a:cs typeface="Microsoft JhengHei" charset="-120"/>
              </a:rPr>
              <a:t>教務處課教組敬啟</a:t>
            </a:r>
          </a:p>
        </p:txBody>
      </p:sp>
    </p:spTree>
    <p:extLst>
      <p:ext uri="{BB962C8B-B14F-4D97-AF65-F5344CB8AC3E}">
        <p14:creationId xmlns:p14="http://schemas.microsoft.com/office/powerpoint/2010/main" val="13325723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4"/>
          <p:cNvPicPr>
            <a:picLocks noChangeAspect="1"/>
          </p:cNvPicPr>
          <p:nvPr/>
        </p:nvPicPr>
        <p:blipFill>
          <a:blip r:embed="rId3">
            <a:extLst>
              <a:ext uri="{28A0092B-C50C-407E-A947-70E740481C1C}">
                <a14:useLocalDpi xmlns:a14="http://schemas.microsoft.com/office/drawing/2010/main" val="0"/>
              </a:ext>
            </a:extLst>
          </a:blip>
          <a:srcRect l="365" r="6593"/>
          <a:stretch>
            <a:fillRect/>
          </a:stretch>
        </p:blipFill>
        <p:spPr bwMode="auto">
          <a:xfrm>
            <a:off x="1143000" y="836967"/>
            <a:ext cx="6805613" cy="357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
        <p:nvSpPr>
          <p:cNvPr id="10" name="矩形 9"/>
          <p:cNvSpPr/>
          <p:nvPr/>
        </p:nvSpPr>
        <p:spPr bwMode="auto">
          <a:xfrm>
            <a:off x="4931761" y="1749164"/>
            <a:ext cx="3106259" cy="678569"/>
          </a:xfrm>
          <a:prstGeom prst="rect">
            <a:avLst/>
          </a:prstGeom>
          <a:noFill/>
          <a:ln w="57150" cap="flat" cmpd="sng" algn="ctr">
            <a:solidFill>
              <a:srgbClr val="6699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3" name="矩形 12"/>
          <p:cNvSpPr/>
          <p:nvPr/>
        </p:nvSpPr>
        <p:spPr bwMode="auto">
          <a:xfrm>
            <a:off x="1232408" y="1485368"/>
            <a:ext cx="3564396" cy="1173417"/>
          </a:xfrm>
          <a:prstGeom prst="rect">
            <a:avLst/>
          </a:prstGeom>
          <a:noFill/>
          <a:ln w="57150" cap="flat" cmpd="sng" algn="ctr">
            <a:solidFill>
              <a:srgbClr val="FF7C8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4" name="矩形 13">
            <a:extLst>
              <a:ext uri="{FF2B5EF4-FFF2-40B4-BE49-F238E27FC236}">
                <a16:creationId xmlns:a16="http://schemas.microsoft.com/office/drawing/2014/main" id="{90CBB2C5-6F43-414E-B09A-6E871A7FC2DE}"/>
              </a:ext>
            </a:extLst>
          </p:cNvPr>
          <p:cNvSpPr/>
          <p:nvPr/>
        </p:nvSpPr>
        <p:spPr>
          <a:xfrm>
            <a:off x="5076056" y="1276096"/>
            <a:ext cx="3933091" cy="366849"/>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C0000"/>
                </a:solidFill>
                <a:sym typeface="Arial"/>
              </a:rPr>
              <a:t>按「選課系統 」進入選課系統選課。</a:t>
            </a:r>
          </a:p>
        </p:txBody>
      </p:sp>
      <p:sp>
        <p:nvSpPr>
          <p:cNvPr id="15" name="文字版面配置區 2"/>
          <p:cNvSpPr txBox="1">
            <a:spLocks/>
          </p:cNvSpPr>
          <p:nvPr/>
        </p:nvSpPr>
        <p:spPr>
          <a:xfrm>
            <a:off x="179512" y="2843393"/>
            <a:ext cx="6627944" cy="1768422"/>
          </a:xfrm>
          <a:prstGeom prst="rect">
            <a:avLst/>
          </a:prstGeom>
          <a:solidFill>
            <a:schemeClr val="bg1"/>
          </a:solidFill>
          <a:ln w="38100" cap="flat" cmpd="sng" algn="ctr">
            <a:solidFill>
              <a:srgbClr val="FF7C8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57175" indent="-257175" algn="l" rtl="0" eaLnBrk="0" fontAlgn="base" hangingPunct="0">
              <a:spcBef>
                <a:spcPct val="20000"/>
              </a:spcBef>
              <a:spcAft>
                <a:spcPct val="0"/>
              </a:spcAft>
              <a:buClr>
                <a:schemeClr val="tx2"/>
              </a:buClr>
              <a:buFont typeface="Wingdings" panose="05000000000000000000" pitchFamily="2" charset="2"/>
              <a:buChar char="v"/>
              <a:defRPr sz="2100">
                <a:solidFill>
                  <a:schemeClr val="lt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1950">
                <a:solidFill>
                  <a:schemeClr val="lt1"/>
                </a:solidFill>
                <a:latin typeface="+mn-lt"/>
                <a:ea typeface="+mn-ea"/>
                <a:cs typeface="+mn-cs"/>
              </a:defRPr>
            </a:lvl2pPr>
            <a:lvl3pPr marL="857250" indent="-171450" algn="l" rtl="0" eaLnBrk="0" fontAlgn="base" hangingPunct="0">
              <a:spcBef>
                <a:spcPct val="20000"/>
              </a:spcBef>
              <a:spcAft>
                <a:spcPct val="0"/>
              </a:spcAft>
              <a:buClr>
                <a:schemeClr val="accent2"/>
              </a:buClr>
              <a:buChar char="•"/>
              <a:defRPr sz="1800">
                <a:solidFill>
                  <a:schemeClr val="lt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lt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lt1"/>
                </a:solidFill>
                <a:latin typeface="+mn-lt"/>
                <a:ea typeface="+mn-ea"/>
                <a:cs typeface="+mn-cs"/>
              </a:defRPr>
            </a:lvl5pPr>
            <a:lvl6pPr marL="1885950" indent="-171450" algn="l" rtl="0" eaLnBrk="1" fontAlgn="base" hangingPunct="1">
              <a:spcBef>
                <a:spcPct val="20000"/>
              </a:spcBef>
              <a:spcAft>
                <a:spcPct val="0"/>
              </a:spcAft>
              <a:buChar char="»"/>
              <a:defRPr sz="1500">
                <a:solidFill>
                  <a:schemeClr val="lt1"/>
                </a:solidFill>
                <a:latin typeface="+mn-lt"/>
                <a:ea typeface="+mn-ea"/>
                <a:cs typeface="+mn-cs"/>
              </a:defRPr>
            </a:lvl6pPr>
            <a:lvl7pPr marL="2228850" indent="-171450" algn="l" rtl="0" eaLnBrk="1" fontAlgn="base" hangingPunct="1">
              <a:spcBef>
                <a:spcPct val="20000"/>
              </a:spcBef>
              <a:spcAft>
                <a:spcPct val="0"/>
              </a:spcAft>
              <a:buChar char="»"/>
              <a:defRPr sz="1500">
                <a:solidFill>
                  <a:schemeClr val="lt1"/>
                </a:solidFill>
                <a:latin typeface="+mn-lt"/>
                <a:ea typeface="+mn-ea"/>
                <a:cs typeface="+mn-cs"/>
              </a:defRPr>
            </a:lvl7pPr>
            <a:lvl8pPr marL="2571750" indent="-171450" algn="l" rtl="0" eaLnBrk="1" fontAlgn="base" hangingPunct="1">
              <a:spcBef>
                <a:spcPct val="20000"/>
              </a:spcBef>
              <a:spcAft>
                <a:spcPct val="0"/>
              </a:spcAft>
              <a:buChar char="»"/>
              <a:defRPr sz="1500">
                <a:solidFill>
                  <a:schemeClr val="lt1"/>
                </a:solidFill>
                <a:latin typeface="+mn-lt"/>
                <a:ea typeface="+mn-ea"/>
                <a:cs typeface="+mn-cs"/>
              </a:defRPr>
            </a:lvl8pPr>
            <a:lvl9pPr marL="2914650" indent="-171450" algn="l" rtl="0" eaLnBrk="1" fontAlgn="base" hangingPunct="1">
              <a:spcBef>
                <a:spcPct val="20000"/>
              </a:spcBef>
              <a:spcAft>
                <a:spcPct val="0"/>
              </a:spcAft>
              <a:buChar char="»"/>
              <a:defRPr sz="1500">
                <a:solidFill>
                  <a:schemeClr val="lt1"/>
                </a:solidFill>
                <a:latin typeface="+mn-lt"/>
                <a:ea typeface="+mn-ea"/>
                <a:cs typeface="+mn-cs"/>
              </a:defRPr>
            </a:lvl9pPr>
          </a:lstStyle>
          <a:p>
            <a:pPr algn="ctr">
              <a:spcBef>
                <a:spcPct val="0"/>
              </a:spcBef>
            </a:pPr>
            <a:endParaRPr kumimoji="1" lang="en-US" altLang="zh-TW" sz="2000" b="1" kern="1200" dirty="0" smtClean="0">
              <a:solidFill>
                <a:srgbClr val="CC0000"/>
              </a:solidFill>
            </a:endParaRPr>
          </a:p>
          <a:p>
            <a:pPr algn="ctr">
              <a:spcBef>
                <a:spcPct val="0"/>
              </a:spcBef>
            </a:pPr>
            <a:endParaRPr kumimoji="1" lang="en-US" altLang="zh-TW" sz="2000" b="1" kern="1200" dirty="0" smtClean="0">
              <a:solidFill>
                <a:srgbClr val="CC0000"/>
              </a:solidFill>
            </a:endParaRPr>
          </a:p>
          <a:p>
            <a:pPr marL="0" indent="0">
              <a:spcBef>
                <a:spcPct val="0"/>
              </a:spcBef>
              <a:buNone/>
            </a:pPr>
            <a:r>
              <a:rPr kumimoji="1" lang="zh-TW" altLang="en-US" sz="1600" b="1" kern="1200" dirty="0" smtClean="0">
                <a:solidFill>
                  <a:srgbClr val="CC0000"/>
                </a:solidFill>
              </a:rPr>
              <a:t>查看選課時程表，網路選課</a:t>
            </a:r>
            <a:r>
              <a:rPr kumimoji="1" lang="zh-TW" altLang="zh-TW" sz="1600" b="1" kern="1200" dirty="0" smtClean="0">
                <a:solidFill>
                  <a:srgbClr val="CC0000"/>
                </a:solidFill>
              </a:rPr>
              <a:t>有</a:t>
            </a:r>
            <a:r>
              <a:rPr kumimoji="1" lang="en-US" altLang="zh-TW" sz="1600" b="1" kern="1200" dirty="0" smtClean="0">
                <a:solidFill>
                  <a:srgbClr val="CC0000"/>
                </a:solidFill>
              </a:rPr>
              <a:t>3</a:t>
            </a:r>
            <a:r>
              <a:rPr kumimoji="1" lang="zh-TW" altLang="zh-TW" sz="1600" b="1" kern="1200" dirty="0" smtClean="0">
                <a:solidFill>
                  <a:srgbClr val="CC0000"/>
                </a:solidFill>
              </a:rPr>
              <a:t>次</a:t>
            </a:r>
            <a:r>
              <a:rPr kumimoji="1" lang="zh-TW" altLang="en-US" sz="1600" b="1" kern="1200" dirty="0" smtClean="0">
                <a:solidFill>
                  <a:srgbClr val="CC0000"/>
                </a:solidFill>
              </a:rPr>
              <a:t>機會</a:t>
            </a:r>
            <a:endParaRPr kumimoji="1" lang="en-US" altLang="zh-TW" sz="1600" b="1" kern="1200" dirty="0" smtClean="0">
              <a:solidFill>
                <a:srgbClr val="CC0000"/>
              </a:solidFill>
            </a:endParaRPr>
          </a:p>
          <a:p>
            <a:pPr marL="0" indent="0">
              <a:spcBef>
                <a:spcPct val="0"/>
              </a:spcBef>
              <a:buNone/>
            </a:pPr>
            <a:r>
              <a:rPr kumimoji="1" lang="en-US" altLang="zh-TW" sz="2000" b="1" kern="1200" dirty="0" smtClean="0">
                <a:solidFill>
                  <a:srgbClr val="002060"/>
                </a:solidFill>
              </a:rPr>
              <a:t>1.</a:t>
            </a:r>
            <a:r>
              <a:rPr kumimoji="1" lang="zh-TW" altLang="zh-TW" sz="2000" b="1" kern="1200" dirty="0" smtClean="0">
                <a:solidFill>
                  <a:srgbClr val="002060"/>
                </a:solidFill>
              </a:rPr>
              <a:t>在校生第</a:t>
            </a:r>
            <a:r>
              <a:rPr kumimoji="1" lang="en-US" altLang="zh-TW" sz="2000" b="1" kern="1200" dirty="0" smtClean="0">
                <a:solidFill>
                  <a:srgbClr val="002060"/>
                </a:solidFill>
              </a:rPr>
              <a:t>1</a:t>
            </a:r>
            <a:r>
              <a:rPr kumimoji="1" lang="zh-TW" altLang="zh-TW" sz="2000" b="1" kern="1200" dirty="0" smtClean="0">
                <a:solidFill>
                  <a:srgbClr val="002060"/>
                </a:solidFill>
              </a:rPr>
              <a:t>次預選</a:t>
            </a:r>
            <a:endParaRPr kumimoji="1" lang="en-US" altLang="zh-TW" sz="2000" b="1" kern="1200" dirty="0" smtClean="0">
              <a:solidFill>
                <a:srgbClr val="002060"/>
              </a:solidFill>
            </a:endParaRPr>
          </a:p>
          <a:p>
            <a:pPr marL="0" indent="0">
              <a:spcBef>
                <a:spcPct val="0"/>
              </a:spcBef>
              <a:buNone/>
            </a:pPr>
            <a:r>
              <a:rPr kumimoji="1" lang="en-US" altLang="zh-TW" sz="2000" b="1" kern="1200" dirty="0" smtClean="0">
                <a:solidFill>
                  <a:srgbClr val="002060"/>
                </a:solidFill>
              </a:rPr>
              <a:t>   </a:t>
            </a:r>
            <a:r>
              <a:rPr kumimoji="1" lang="zh-TW" altLang="zh-TW" sz="2000" b="1" kern="1200" dirty="0" smtClean="0">
                <a:solidFill>
                  <a:srgbClr val="002060"/>
                </a:solidFill>
              </a:rPr>
              <a:t>新生及復學生第</a:t>
            </a:r>
            <a:r>
              <a:rPr kumimoji="1" lang="en-US" altLang="zh-TW" sz="2000" b="1" kern="1200" dirty="0" smtClean="0">
                <a:solidFill>
                  <a:srgbClr val="002060"/>
                </a:solidFill>
              </a:rPr>
              <a:t>1</a:t>
            </a:r>
            <a:r>
              <a:rPr kumimoji="1" lang="zh-TW" altLang="zh-TW" sz="2000" b="1" kern="1200" dirty="0" smtClean="0">
                <a:solidFill>
                  <a:srgbClr val="002060"/>
                </a:solidFill>
              </a:rPr>
              <a:t>次預選</a:t>
            </a:r>
            <a:r>
              <a:rPr kumimoji="1" lang="en-US" altLang="zh-TW" sz="2000" b="1" kern="1200" dirty="0" smtClean="0">
                <a:solidFill>
                  <a:srgbClr val="002060"/>
                </a:solidFill>
              </a:rPr>
              <a:t>(</a:t>
            </a:r>
            <a:r>
              <a:rPr kumimoji="1" lang="zh-TW" altLang="zh-TW" sz="2000" b="1" kern="1200" dirty="0" smtClean="0">
                <a:solidFill>
                  <a:srgbClr val="002060"/>
                </a:solidFill>
              </a:rPr>
              <a:t>新生含新轉學生及新交換生</a:t>
            </a:r>
            <a:r>
              <a:rPr kumimoji="1" lang="en-US" altLang="zh-TW" sz="2000" b="1" kern="1200" dirty="0" smtClean="0">
                <a:solidFill>
                  <a:srgbClr val="002060"/>
                </a:solidFill>
              </a:rPr>
              <a:t>)</a:t>
            </a:r>
            <a:endParaRPr kumimoji="1" lang="zh-TW" altLang="zh-TW" sz="2000" b="1" kern="1200" dirty="0" smtClean="0">
              <a:solidFill>
                <a:srgbClr val="002060"/>
              </a:solidFill>
            </a:endParaRPr>
          </a:p>
          <a:p>
            <a:pPr marL="0" indent="0">
              <a:spcBef>
                <a:spcPct val="0"/>
              </a:spcBef>
              <a:buNone/>
            </a:pPr>
            <a:r>
              <a:rPr kumimoji="1" lang="en-US" altLang="zh-TW" sz="2000" b="1" kern="1200" dirty="0" smtClean="0">
                <a:solidFill>
                  <a:srgbClr val="002060"/>
                </a:solidFill>
              </a:rPr>
              <a:t>2.</a:t>
            </a:r>
            <a:r>
              <a:rPr kumimoji="1" lang="zh-TW" altLang="zh-TW" sz="2000" b="1" kern="1200" dirty="0" smtClean="0">
                <a:solidFill>
                  <a:srgbClr val="002060"/>
                </a:solidFill>
              </a:rPr>
              <a:t>全校學生第</a:t>
            </a:r>
            <a:r>
              <a:rPr kumimoji="1" lang="en-US" altLang="zh-TW" sz="2000" b="1" kern="1200" dirty="0" smtClean="0">
                <a:solidFill>
                  <a:srgbClr val="002060"/>
                </a:solidFill>
              </a:rPr>
              <a:t>2</a:t>
            </a:r>
            <a:r>
              <a:rPr kumimoji="1" lang="zh-TW" altLang="zh-TW" sz="2000" b="1" kern="1200" dirty="0" smtClean="0">
                <a:solidFill>
                  <a:srgbClr val="002060"/>
                </a:solidFill>
              </a:rPr>
              <a:t>次預選</a:t>
            </a:r>
          </a:p>
          <a:p>
            <a:pPr marL="0" indent="0">
              <a:spcBef>
                <a:spcPct val="0"/>
              </a:spcBef>
              <a:buNone/>
            </a:pPr>
            <a:r>
              <a:rPr kumimoji="1" lang="en-US" altLang="zh-TW" sz="2000" b="1" kern="1200" dirty="0" smtClean="0">
                <a:solidFill>
                  <a:srgbClr val="002060"/>
                </a:solidFill>
              </a:rPr>
              <a:t>3.</a:t>
            </a:r>
            <a:r>
              <a:rPr kumimoji="1" lang="zh-TW" altLang="zh-TW" sz="2000" b="1" kern="1200" dirty="0" smtClean="0">
                <a:solidFill>
                  <a:srgbClr val="002060"/>
                </a:solidFill>
              </a:rPr>
              <a:t>全校學生加退選</a:t>
            </a:r>
            <a:endParaRPr kumimoji="1" lang="en-US" altLang="zh-TW" sz="2000" b="1" kern="1200" dirty="0" smtClean="0">
              <a:solidFill>
                <a:srgbClr val="002060"/>
              </a:solidFill>
            </a:endParaRPr>
          </a:p>
          <a:p>
            <a:pPr marL="0" indent="0">
              <a:spcBef>
                <a:spcPct val="0"/>
              </a:spcBef>
              <a:buNone/>
            </a:pPr>
            <a:r>
              <a:rPr kumimoji="1" lang="en-US" altLang="zh-TW" sz="1200" b="1" kern="1200" dirty="0" smtClean="0">
                <a:solidFill>
                  <a:srgbClr val="0070C0"/>
                </a:solidFill>
              </a:rPr>
              <a:t>【</a:t>
            </a:r>
            <a:r>
              <a:rPr kumimoji="1" lang="zh-TW" altLang="en-US" sz="1200" b="1" kern="1200" dirty="0" smtClean="0">
                <a:solidFill>
                  <a:srgbClr val="0070C0"/>
                </a:solidFill>
              </a:rPr>
              <a:t>系統</a:t>
            </a:r>
            <a:r>
              <a:rPr kumimoji="1" lang="en-US" altLang="zh-TW" sz="1200" b="1" kern="1200" dirty="0" smtClean="0">
                <a:solidFill>
                  <a:srgbClr val="0070C0"/>
                </a:solidFill>
              </a:rPr>
              <a:t>24</a:t>
            </a:r>
            <a:r>
              <a:rPr kumimoji="1" lang="zh-TW" altLang="en-US" sz="1200" b="1" kern="1200" dirty="0" smtClean="0">
                <a:solidFill>
                  <a:srgbClr val="0070C0"/>
                </a:solidFill>
              </a:rPr>
              <a:t>小時開放，以</a:t>
            </a:r>
            <a:r>
              <a:rPr kumimoji="1" lang="en-US" altLang="zh-TW" sz="1200" b="1" kern="1200" dirty="0" smtClean="0">
                <a:solidFill>
                  <a:srgbClr val="0070C0"/>
                </a:solidFill>
              </a:rPr>
              <a:t>110-1</a:t>
            </a:r>
            <a:r>
              <a:rPr kumimoji="1" lang="zh-TW" altLang="en-US" sz="1200" b="1" kern="1200" dirty="0" smtClean="0">
                <a:solidFill>
                  <a:srgbClr val="0070C0"/>
                </a:solidFill>
              </a:rPr>
              <a:t>加退選為例：</a:t>
            </a:r>
            <a:r>
              <a:rPr kumimoji="1" lang="en-US" altLang="zh-TW" sz="1200" b="1" kern="1200" dirty="0" smtClean="0">
                <a:solidFill>
                  <a:srgbClr val="0070C0"/>
                </a:solidFill>
              </a:rPr>
              <a:t>9/20</a:t>
            </a:r>
            <a:r>
              <a:rPr kumimoji="1" lang="zh-TW" altLang="en-US" sz="1200" b="1" kern="1200" dirty="0" smtClean="0">
                <a:solidFill>
                  <a:srgbClr val="0070C0"/>
                </a:solidFill>
              </a:rPr>
              <a:t>  </a:t>
            </a:r>
            <a:r>
              <a:rPr kumimoji="1" lang="en-US" altLang="zh-TW" sz="1200" b="1" kern="1200" dirty="0" smtClean="0">
                <a:solidFill>
                  <a:srgbClr val="0070C0"/>
                </a:solidFill>
              </a:rPr>
              <a:t>00</a:t>
            </a:r>
            <a:r>
              <a:rPr kumimoji="1" lang="zh-TW" altLang="en-US" sz="1200" b="1" kern="1200" dirty="0" smtClean="0">
                <a:solidFill>
                  <a:srgbClr val="0070C0"/>
                </a:solidFill>
              </a:rPr>
              <a:t>整點開放至 </a:t>
            </a:r>
            <a:r>
              <a:rPr kumimoji="1" lang="en-US" altLang="zh-TW" sz="1200" b="1" kern="1200" dirty="0" smtClean="0">
                <a:solidFill>
                  <a:srgbClr val="0070C0"/>
                </a:solidFill>
              </a:rPr>
              <a:t>9/24</a:t>
            </a:r>
            <a:r>
              <a:rPr kumimoji="1" lang="zh-TW" altLang="en-US" sz="1200" b="1" kern="1200" dirty="0" smtClean="0">
                <a:solidFill>
                  <a:srgbClr val="0070C0"/>
                </a:solidFill>
              </a:rPr>
              <a:t>  </a:t>
            </a:r>
            <a:r>
              <a:rPr kumimoji="1" lang="en-US" altLang="zh-TW" sz="1200" b="1" kern="1200" dirty="0" smtClean="0">
                <a:solidFill>
                  <a:srgbClr val="0070C0"/>
                </a:solidFill>
              </a:rPr>
              <a:t>24</a:t>
            </a:r>
            <a:r>
              <a:rPr kumimoji="1" lang="zh-TW" altLang="en-US" sz="1200" b="1" kern="1200" dirty="0" smtClean="0">
                <a:solidFill>
                  <a:srgbClr val="0070C0"/>
                </a:solidFill>
              </a:rPr>
              <a:t>整點關閉</a:t>
            </a:r>
            <a:r>
              <a:rPr kumimoji="1" lang="en-US" altLang="zh-TW" sz="1200" b="1" kern="1200" dirty="0" smtClean="0">
                <a:solidFill>
                  <a:srgbClr val="0070C0"/>
                </a:solidFill>
              </a:rPr>
              <a:t>】</a:t>
            </a:r>
            <a:endParaRPr kumimoji="1" lang="zh-TW" altLang="zh-TW" sz="1200" b="1" kern="1200" dirty="0" smtClean="0">
              <a:solidFill>
                <a:srgbClr val="0070C0"/>
              </a:solidFill>
            </a:endParaRPr>
          </a:p>
          <a:p>
            <a:pPr algn="ctr">
              <a:spcBef>
                <a:spcPct val="0"/>
              </a:spcBef>
            </a:pPr>
            <a:endParaRPr kumimoji="1" lang="en-US" altLang="zh-TW" sz="2000" b="1" kern="1200" dirty="0" smtClean="0">
              <a:solidFill>
                <a:srgbClr val="CC0000"/>
              </a:solidFill>
            </a:endParaRPr>
          </a:p>
          <a:p>
            <a:pPr algn="ctr">
              <a:spcBef>
                <a:spcPct val="0"/>
              </a:spcBef>
            </a:pPr>
            <a:endParaRPr kumimoji="1" lang="zh-TW" altLang="en-US" sz="2000" b="1" kern="1200" dirty="0">
              <a:solidFill>
                <a:srgbClr val="CC0000"/>
              </a:solidFill>
            </a:endParaRPr>
          </a:p>
        </p:txBody>
      </p:sp>
      <p:sp>
        <p:nvSpPr>
          <p:cNvPr id="9" name="文字方塊 8"/>
          <p:cNvSpPr txBox="1"/>
          <p:nvPr/>
        </p:nvSpPr>
        <p:spPr>
          <a:xfrm>
            <a:off x="2291759" y="477168"/>
            <a:ext cx="902812"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路徑介紹</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58801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圖片 4"/>
          <p:cNvPicPr>
            <a:picLocks noChangeAspect="1"/>
          </p:cNvPicPr>
          <p:nvPr/>
        </p:nvPicPr>
        <p:blipFill>
          <a:blip r:embed="rId3">
            <a:extLst>
              <a:ext uri="{28A0092B-C50C-407E-A947-70E740481C1C}">
                <a14:useLocalDpi xmlns:a14="http://schemas.microsoft.com/office/drawing/2010/main" val="0"/>
              </a:ext>
            </a:extLst>
          </a:blip>
          <a:srcRect l="365" r="6593"/>
          <a:stretch>
            <a:fillRect/>
          </a:stretch>
        </p:blipFill>
        <p:spPr bwMode="auto">
          <a:xfrm>
            <a:off x="1262367" y="1112249"/>
            <a:ext cx="6649120" cy="34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bwMode="auto">
          <a:xfrm>
            <a:off x="4994564" y="3166453"/>
            <a:ext cx="2944632" cy="324036"/>
          </a:xfrm>
          <a:prstGeom prst="rect">
            <a:avLst/>
          </a:prstGeom>
          <a:noFill/>
          <a:ln w="57150" cap="flat" cmpd="sng" algn="ctr">
            <a:solidFill>
              <a:srgbClr val="CC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7" name="矩形 6"/>
          <p:cNvSpPr/>
          <p:nvPr/>
        </p:nvSpPr>
        <p:spPr bwMode="auto">
          <a:xfrm>
            <a:off x="4994564" y="3735476"/>
            <a:ext cx="2951558" cy="324036"/>
          </a:xfrm>
          <a:prstGeom prst="rect">
            <a:avLst/>
          </a:prstGeom>
          <a:noFill/>
          <a:ln w="57150" cap="flat" cmpd="sng" algn="ctr">
            <a:solidFill>
              <a:srgbClr val="CC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8" name="矩形 7"/>
          <p:cNvSpPr/>
          <p:nvPr/>
        </p:nvSpPr>
        <p:spPr bwMode="auto">
          <a:xfrm>
            <a:off x="1272129" y="2859783"/>
            <a:ext cx="3597744" cy="1573674"/>
          </a:xfrm>
          <a:prstGeom prst="rect">
            <a:avLst/>
          </a:prstGeom>
          <a:noFill/>
          <a:ln w="57150" cap="flat" cmpd="sng" algn="ctr">
            <a:solidFill>
              <a:srgbClr val="CC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9" name="矩形 8">
            <a:extLst>
              <a:ext uri="{FF2B5EF4-FFF2-40B4-BE49-F238E27FC236}">
                <a16:creationId xmlns:a16="http://schemas.microsoft.com/office/drawing/2014/main" id="{90CBB2C5-6F43-414E-B09A-6E871A7FC2DE}"/>
              </a:ext>
            </a:extLst>
          </p:cNvPr>
          <p:cNvSpPr/>
          <p:nvPr/>
        </p:nvSpPr>
        <p:spPr>
          <a:xfrm>
            <a:off x="4994564" y="1203598"/>
            <a:ext cx="3204356" cy="808187"/>
          </a:xfrm>
          <a:prstGeom prst="rect">
            <a:avLst/>
          </a:prstGeom>
          <a:solidFill>
            <a:schemeClr val="bg1"/>
          </a:solidFill>
          <a:ln>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CC0000"/>
                </a:solidFill>
                <a:sym typeface="Arial"/>
              </a:rPr>
              <a:t>新生請詳讀「選課操作手冊」及「選課注意事項」</a:t>
            </a:r>
          </a:p>
        </p:txBody>
      </p:sp>
      <p:sp>
        <p:nvSpPr>
          <p:cNvPr id="11" name="文字方塊 10"/>
          <p:cNvSpPr txBox="1"/>
          <p:nvPr/>
        </p:nvSpPr>
        <p:spPr>
          <a:xfrm>
            <a:off x="2291759" y="477168"/>
            <a:ext cx="902812"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路徑介紹</a:t>
            </a:r>
            <a:endPar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3" name="圖片 12">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3"/>
          <p:cNvPicPr>
            <a:picLocks noChangeAspect="1"/>
          </p:cNvPicPr>
          <p:nvPr/>
        </p:nvPicPr>
        <p:blipFill rotWithShape="1">
          <a:blip r:embed="rId3">
            <a:extLst>
              <a:ext uri="{28A0092B-C50C-407E-A947-70E740481C1C}">
                <a14:useLocalDpi xmlns:a14="http://schemas.microsoft.com/office/drawing/2010/main" val="0"/>
              </a:ext>
            </a:extLst>
          </a:blip>
          <a:srcRect l="9950" t="26226" r="13101" b="6869"/>
          <a:stretch/>
        </p:blipFill>
        <p:spPr bwMode="auto">
          <a:xfrm>
            <a:off x="1385646" y="1059583"/>
            <a:ext cx="6180729" cy="32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0CBB2C5-6F43-414E-B09A-6E871A7FC2DE}"/>
              </a:ext>
            </a:extLst>
          </p:cNvPr>
          <p:cNvSpPr/>
          <p:nvPr/>
        </p:nvSpPr>
        <p:spPr>
          <a:xfrm>
            <a:off x="4788024" y="951570"/>
            <a:ext cx="2700300" cy="561272"/>
          </a:xfrm>
          <a:prstGeom prst="rect">
            <a:avLst/>
          </a:prstGeom>
          <a:solidFill>
            <a:schemeClr val="bg1"/>
          </a:solidFill>
          <a:ln>
            <a:solidFill>
              <a:srgbClr val="FECD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rgbClr val="CC0000"/>
                </a:solidFill>
                <a:sym typeface="Arial"/>
              </a:rPr>
              <a:t>一定要看</a:t>
            </a:r>
            <a:r>
              <a:rPr lang="en-US" altLang="zh-TW" sz="3000" b="1" dirty="0">
                <a:solidFill>
                  <a:srgbClr val="CC0000"/>
                </a:solidFill>
                <a:sym typeface="Arial"/>
              </a:rPr>
              <a:t>!!!!!</a:t>
            </a:r>
            <a:endParaRPr lang="zh-TW" altLang="en-US" sz="3000" b="1" dirty="0">
              <a:solidFill>
                <a:srgbClr val="CC0000"/>
              </a:solidFill>
              <a:sym typeface="Arial"/>
            </a:endParaRPr>
          </a:p>
        </p:txBody>
      </p:sp>
      <p:sp>
        <p:nvSpPr>
          <p:cNvPr id="10" name="文字方塊 9"/>
          <p:cNvSpPr txBox="1"/>
          <p:nvPr/>
        </p:nvSpPr>
        <p:spPr>
          <a:xfrm>
            <a:off x="3179172" y="482564"/>
            <a:ext cx="1261884"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選課注意事項</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5" name="圖片 4">
            <a:hlinkClick r:id="rId4" action="ppaction://hlinksldjump"/>
          </p:cNvPr>
          <p:cNvPicPr>
            <a:picLocks noChangeAspect="1"/>
          </p:cNvPicPr>
          <p:nvPr/>
        </p:nvPicPr>
        <p:blipFill>
          <a:blip r:embed="rId5"/>
          <a:stretch>
            <a:fillRect/>
          </a:stretch>
        </p:blipFill>
        <p:spPr>
          <a:xfrm>
            <a:off x="8532440" y="1059582"/>
            <a:ext cx="704552" cy="667225"/>
          </a:xfrm>
          <a:prstGeom prst="rect">
            <a:avLst/>
          </a:prstGeom>
        </p:spPr>
      </p:pic>
    </p:spTree>
    <p:extLst>
      <p:ext uri="{BB962C8B-B14F-4D97-AF65-F5344CB8AC3E}">
        <p14:creationId xmlns:p14="http://schemas.microsoft.com/office/powerpoint/2010/main" val="12163609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橢圓 12"/>
          <p:cNvSpPr/>
          <p:nvPr/>
        </p:nvSpPr>
        <p:spPr>
          <a:xfrm>
            <a:off x="1865083" y="2325078"/>
            <a:ext cx="537469" cy="537469"/>
          </a:xfrm>
          <a:prstGeom prst="ellipse">
            <a:avLst/>
          </a:prstGeom>
          <a:solidFill>
            <a:srgbClr val="33CCCC"/>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2</a:t>
            </a:r>
            <a:endParaRPr kumimoji="0" lang="zh-TW" altLang="en-US"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sp>
        <p:nvSpPr>
          <p:cNvPr id="14" name="橢圓 13"/>
          <p:cNvSpPr/>
          <p:nvPr/>
        </p:nvSpPr>
        <p:spPr>
          <a:xfrm>
            <a:off x="1865083" y="1521882"/>
            <a:ext cx="537469" cy="537469"/>
          </a:xfrm>
          <a:prstGeom prst="ellipse">
            <a:avLst/>
          </a:prstGeom>
          <a:solidFill>
            <a:srgbClr val="FF7C8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1</a:t>
            </a:r>
            <a:endParaRPr kumimoji="0" lang="zh-TW" altLang="en-US"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sp>
        <p:nvSpPr>
          <p:cNvPr id="15" name="橢圓 14"/>
          <p:cNvSpPr/>
          <p:nvPr/>
        </p:nvSpPr>
        <p:spPr>
          <a:xfrm>
            <a:off x="1865082" y="3931469"/>
            <a:ext cx="537469" cy="537469"/>
          </a:xfrm>
          <a:prstGeom prst="ellipse">
            <a:avLst/>
          </a:prstGeom>
          <a:solidFill>
            <a:schemeClr val="accent2">
              <a:lumMod val="60000"/>
              <a:lumOff val="40000"/>
            </a:scheme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4</a:t>
            </a:r>
            <a:endParaRPr kumimoji="0" lang="zh-TW" altLang="en-US"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sp>
        <p:nvSpPr>
          <p:cNvPr id="16" name="橢圓 15"/>
          <p:cNvSpPr/>
          <p:nvPr/>
        </p:nvSpPr>
        <p:spPr>
          <a:xfrm>
            <a:off x="1865980" y="3128274"/>
            <a:ext cx="537469" cy="537469"/>
          </a:xfrm>
          <a:prstGeom prst="ellipse">
            <a:avLst/>
          </a:prstGeom>
          <a:solidFill>
            <a:srgbClr val="FFCC66"/>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3</a:t>
            </a:r>
            <a:endParaRPr kumimoji="0" lang="zh-TW" altLang="en-US" sz="3600"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sp>
        <p:nvSpPr>
          <p:cNvPr id="3" name="矩形 2"/>
          <p:cNvSpPr/>
          <p:nvPr/>
        </p:nvSpPr>
        <p:spPr>
          <a:xfrm>
            <a:off x="1171293" y="896056"/>
            <a:ext cx="1973617" cy="383182"/>
          </a:xfrm>
          <a:prstGeom prst="rect">
            <a:avLst/>
          </a:prstGeom>
        </p:spPr>
        <p:txBody>
          <a:bodyPr wrap="none">
            <a:spAutoFit/>
          </a:bodyPr>
          <a:lstStyle/>
          <a:p>
            <a:pPr eaLnBrk="1" hangingPunct="1">
              <a:lnSpc>
                <a:spcPct val="90000"/>
              </a:lnSpc>
              <a:spcBef>
                <a:spcPts val="750"/>
              </a:spcBef>
            </a:pPr>
            <a:r>
              <a:rPr lang="en-US" altLang="zh-TW" sz="2100" b="1" dirty="0">
                <a:solidFill>
                  <a:srgbClr val="0070C0"/>
                </a:solidFill>
                <a:latin typeface="微軟正黑體" panose="020B0604030504040204" pitchFamily="34" charset="-120"/>
                <a:ea typeface="微軟正黑體" panose="020B0604030504040204" pitchFamily="34" charset="-120"/>
              </a:rPr>
              <a:t>&gt;&gt;</a:t>
            </a:r>
            <a:r>
              <a:rPr lang="zh-TW" altLang="zh-TW" b="1" dirty="0">
                <a:solidFill>
                  <a:srgbClr val="0070C0"/>
                </a:solidFill>
                <a:latin typeface="微軟正黑體" panose="020B0604030504040204" pitchFamily="34" charset="-120"/>
                <a:ea typeface="微軟正黑體" panose="020B0604030504040204" pitchFamily="34" charset="-120"/>
              </a:rPr>
              <a:t>選課系統特</a:t>
            </a:r>
            <a:r>
              <a:rPr lang="zh-TW" altLang="en-US" b="1" dirty="0">
                <a:solidFill>
                  <a:srgbClr val="0070C0"/>
                </a:solidFill>
                <a:latin typeface="微軟正黑體" panose="020B0604030504040204" pitchFamily="34" charset="-120"/>
                <a:ea typeface="微軟正黑體" panose="020B0604030504040204" pitchFamily="34" charset="-120"/>
              </a:rPr>
              <a:t>點</a:t>
            </a:r>
            <a:endParaRPr lang="en-US" altLang="zh-TW" b="1" dirty="0">
              <a:solidFill>
                <a:srgbClr val="0070C0"/>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621859" y="1594408"/>
            <a:ext cx="4493538" cy="415498"/>
          </a:xfrm>
          <a:prstGeom prst="rect">
            <a:avLst/>
          </a:prstGeom>
        </p:spPr>
        <p:txBody>
          <a:bodyPr wrap="none">
            <a:spAutoFit/>
          </a:bodyPr>
          <a:lstStyle/>
          <a:p>
            <a:pPr lvl="0"/>
            <a:r>
              <a:rPr lang="zh-TW" altLang="en-US" sz="2100" b="1" dirty="0">
                <a:solidFill>
                  <a:srgbClr val="FF4F53"/>
                </a:solidFill>
                <a:latin typeface="微軟正黑體" panose="020B0604030504040204" pitchFamily="34" charset="-120"/>
                <a:ea typeface="微軟正黑體" panose="020B0604030504040204" pitchFamily="34" charset="-120"/>
              </a:rPr>
              <a:t>結合課程查詢、選課於同一頁面操作</a:t>
            </a:r>
          </a:p>
        </p:txBody>
      </p:sp>
      <p:sp>
        <p:nvSpPr>
          <p:cNvPr id="6" name="矩形 5"/>
          <p:cNvSpPr/>
          <p:nvPr/>
        </p:nvSpPr>
        <p:spPr>
          <a:xfrm>
            <a:off x="2621860" y="2373428"/>
            <a:ext cx="2877711" cy="415498"/>
          </a:xfrm>
          <a:prstGeom prst="rect">
            <a:avLst/>
          </a:prstGeom>
        </p:spPr>
        <p:txBody>
          <a:bodyPr wrap="none">
            <a:spAutoFit/>
          </a:bodyPr>
          <a:lstStyle/>
          <a:p>
            <a:pPr lvl="0"/>
            <a:r>
              <a:rPr lang="zh-TW" altLang="en-US" sz="2100" b="1" dirty="0">
                <a:solidFill>
                  <a:srgbClr val="2CB5B2"/>
                </a:solidFill>
                <a:latin typeface="微軟正黑體" panose="020B0604030504040204" pitchFamily="34" charset="-120"/>
                <a:ea typeface="微軟正黑體" panose="020B0604030504040204" pitchFamily="34" charset="-120"/>
              </a:rPr>
              <a:t>購物車概念、即時預覽</a:t>
            </a:r>
            <a:endParaRPr lang="en-US" altLang="zh-TW" sz="2100" b="1" dirty="0">
              <a:solidFill>
                <a:srgbClr val="2CB5B2"/>
              </a:solidFill>
              <a:latin typeface="微軟正黑體" panose="020B0604030504040204" pitchFamily="34" charset="-120"/>
              <a:ea typeface="微軟正黑體" panose="020B0604030504040204" pitchFamily="34" charset="-120"/>
            </a:endParaRPr>
          </a:p>
        </p:txBody>
      </p:sp>
      <p:sp>
        <p:nvSpPr>
          <p:cNvPr id="9" name="矩形 8"/>
          <p:cNvSpPr/>
          <p:nvPr/>
        </p:nvSpPr>
        <p:spPr>
          <a:xfrm>
            <a:off x="2621860" y="3152449"/>
            <a:ext cx="2877711" cy="415498"/>
          </a:xfrm>
          <a:prstGeom prst="rect">
            <a:avLst/>
          </a:prstGeom>
        </p:spPr>
        <p:txBody>
          <a:bodyPr wrap="none">
            <a:spAutoFit/>
          </a:bodyPr>
          <a:lstStyle/>
          <a:p>
            <a:r>
              <a:rPr lang="zh-TW" altLang="en-US" sz="2100" b="1" dirty="0">
                <a:solidFill>
                  <a:srgbClr val="FFAA01"/>
                </a:solidFill>
                <a:latin typeface="微軟正黑體" panose="020B0604030504040204" pitchFamily="34" charset="-120"/>
                <a:ea typeface="微軟正黑體" panose="020B0604030504040204" pitchFamily="34" charset="-120"/>
              </a:rPr>
              <a:t>興趣選項課程排志願序</a:t>
            </a:r>
          </a:p>
        </p:txBody>
      </p:sp>
      <p:sp>
        <p:nvSpPr>
          <p:cNvPr id="10" name="矩形 9"/>
          <p:cNvSpPr/>
          <p:nvPr/>
        </p:nvSpPr>
        <p:spPr>
          <a:xfrm>
            <a:off x="2621859" y="3931469"/>
            <a:ext cx="5963046" cy="692497"/>
          </a:xfrm>
          <a:prstGeom prst="rect">
            <a:avLst/>
          </a:prstGeom>
        </p:spPr>
        <p:txBody>
          <a:bodyPr wrap="square">
            <a:spAutoFit/>
          </a:bodyPr>
          <a:lstStyle/>
          <a:p>
            <a:pPr>
              <a:spcAft>
                <a:spcPts val="0"/>
              </a:spcAft>
            </a:pPr>
            <a:r>
              <a:rPr lang="zh-TW" altLang="en-US" sz="2100" b="1" dirty="0">
                <a:solidFill>
                  <a:srgbClr val="4AA0DA"/>
                </a:solidFill>
                <a:latin typeface="微軟正黑體" panose="020B0604030504040204" pitchFamily="34" charset="-120"/>
                <a:ea typeface="微軟正黑體" panose="020B0604030504040204" pitchFamily="34" charset="-120"/>
              </a:rPr>
              <a:t>授權碼選課</a:t>
            </a:r>
            <a:r>
              <a:rPr lang="en-US" altLang="zh-TW" sz="2100" b="1" dirty="0">
                <a:solidFill>
                  <a:srgbClr val="4AA0DA"/>
                </a:solidFill>
                <a:latin typeface="微軟正黑體" panose="020B0604030504040204" pitchFamily="34" charset="-120"/>
                <a:ea typeface="微軟正黑體" panose="020B0604030504040204" pitchFamily="34" charset="-120"/>
              </a:rPr>
              <a:t/>
            </a:r>
            <a:br>
              <a:rPr lang="en-US" altLang="zh-TW" sz="2100" b="1" dirty="0">
                <a:solidFill>
                  <a:srgbClr val="4AA0DA"/>
                </a:solidFill>
                <a:latin typeface="微軟正黑體" panose="020B0604030504040204" pitchFamily="34" charset="-120"/>
                <a:ea typeface="微軟正黑體" panose="020B0604030504040204" pitchFamily="34" charset="-120"/>
              </a:rPr>
            </a:br>
            <a:r>
              <a:rPr lang="en-US" altLang="zh-TW" b="1" dirty="0">
                <a:solidFill>
                  <a:srgbClr val="4AA0DA"/>
                </a:solidFill>
                <a:latin typeface="微軟正黑體" panose="020B0604030504040204" pitchFamily="34" charset="-120"/>
                <a:ea typeface="微軟正黑體" panose="020B0604030504040204" pitchFamily="34" charset="-120"/>
              </a:rPr>
              <a:t>(</a:t>
            </a:r>
            <a:r>
              <a:rPr lang="zh-TW" altLang="en-US" b="1" dirty="0">
                <a:solidFill>
                  <a:srgbClr val="4AA0DA"/>
                </a:solidFill>
                <a:latin typeface="微軟正黑體" panose="020B0604030504040204" pitchFamily="34" charset="-120"/>
                <a:ea typeface="微軟正黑體" panose="020B0604030504040204" pitchFamily="34" charset="-120"/>
              </a:rPr>
              <a:t>加退選期間有人數限制且修課人數已滿課程適用</a:t>
            </a:r>
            <a:r>
              <a:rPr lang="en-US" altLang="zh-TW" b="1" dirty="0">
                <a:solidFill>
                  <a:srgbClr val="4AA0DA"/>
                </a:solidFill>
                <a:latin typeface="微軟正黑體" panose="020B0604030504040204" pitchFamily="34" charset="-120"/>
                <a:ea typeface="微軟正黑體" panose="020B0604030504040204" pitchFamily="34" charset="-120"/>
              </a:rPr>
              <a:t>) </a:t>
            </a:r>
          </a:p>
        </p:txBody>
      </p:sp>
      <p:sp>
        <p:nvSpPr>
          <p:cNvPr id="12" name="文字方塊 11"/>
          <p:cNvSpPr txBox="1"/>
          <p:nvPr/>
        </p:nvSpPr>
        <p:spPr>
          <a:xfrm>
            <a:off x="4427984" y="483518"/>
            <a:ext cx="543739"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特點</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17" name="圖片 16">
            <a:hlinkClick r:id="rId3" action="ppaction://hlinksldjump"/>
          </p:cNvPr>
          <p:cNvPicPr>
            <a:picLocks noChangeAspect="1"/>
          </p:cNvPicPr>
          <p:nvPr/>
        </p:nvPicPr>
        <p:blipFill>
          <a:blip r:embed="rId4"/>
          <a:stretch>
            <a:fillRect/>
          </a:stretch>
        </p:blipFill>
        <p:spPr>
          <a:xfrm>
            <a:off x="8532440" y="1059582"/>
            <a:ext cx="704552" cy="667225"/>
          </a:xfrm>
          <a:prstGeom prst="rect">
            <a:avLst/>
          </a:prstGeom>
        </p:spPr>
      </p:pic>
    </p:spTree>
    <p:extLst>
      <p:ext uri="{BB962C8B-B14F-4D97-AF65-F5344CB8AC3E}">
        <p14:creationId xmlns:p14="http://schemas.microsoft.com/office/powerpoint/2010/main" val="20104344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5" grpId="0"/>
      <p:bldP spid="6"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275470" y="806745"/>
            <a:ext cx="5904656" cy="3750614"/>
          </a:xfrm>
          <a:prstGeom prst="rect">
            <a:avLst/>
          </a:prstGeom>
        </p:spPr>
      </p:pic>
      <p:pic>
        <p:nvPicPr>
          <p:cNvPr id="2253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0710" y="3597865"/>
            <a:ext cx="1165622" cy="116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群組 12"/>
          <p:cNvGrpSpPr/>
          <p:nvPr/>
        </p:nvGrpSpPr>
        <p:grpSpPr>
          <a:xfrm>
            <a:off x="6683171" y="2019738"/>
            <a:ext cx="2283397" cy="1170939"/>
            <a:chOff x="6260096" y="1345880"/>
            <a:chExt cx="3044529" cy="1561252"/>
          </a:xfrm>
        </p:grpSpPr>
        <p:sp>
          <p:nvSpPr>
            <p:cNvPr id="22537" name="AutoShape 13"/>
            <p:cNvSpPr>
              <a:spLocks/>
            </p:cNvSpPr>
            <p:nvPr/>
          </p:nvSpPr>
          <p:spPr bwMode="auto">
            <a:xfrm>
              <a:off x="6260096" y="1345880"/>
              <a:ext cx="3044529" cy="1561252"/>
            </a:xfrm>
            <a:prstGeom prst="borderCallout1">
              <a:avLst>
                <a:gd name="adj1" fmla="val 29710"/>
                <a:gd name="adj2" fmla="val 75"/>
                <a:gd name="adj3" fmla="val -3555"/>
                <a:gd name="adj4" fmla="val -21350"/>
              </a:avLst>
            </a:prstGeom>
            <a:solidFill>
              <a:schemeClr val="bg1"/>
            </a:solidFill>
            <a:ln w="19050">
              <a:solidFill>
                <a:srgbClr val="33CCCC"/>
              </a:solidFill>
              <a:miter lim="800000"/>
              <a:headEnd/>
              <a:tailEnd/>
            </a:ln>
            <a:extLst/>
          </p:spPr>
          <p:txBody>
            <a:bodyP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spcBef>
                  <a:spcPct val="0"/>
                </a:spcBef>
                <a:buClrTx/>
                <a:buNone/>
              </a:pPr>
              <a:r>
                <a:rPr lang="zh-TW" altLang="en-US" sz="1500" b="1" dirty="0">
                  <a:latin typeface="微軟正黑體" panose="020B0604030504040204" pitchFamily="34" charset="-120"/>
                  <a:ea typeface="微軟正黑體" panose="020B0604030504040204" pitchFamily="34" charset="-120"/>
                </a:rPr>
                <a:t>　 </a:t>
              </a:r>
              <a:r>
                <a:rPr lang="zh-TW" altLang="zh-TW" sz="1500" b="1" dirty="0">
                  <a:latin typeface="微軟正黑體" panose="020B0604030504040204" pitchFamily="34" charset="-120"/>
                  <a:ea typeface="微軟正黑體" panose="020B0604030504040204" pitchFamily="34" charset="-120"/>
                </a:rPr>
                <a:t>即時預覽</a:t>
              </a:r>
              <a:endParaRPr lang="en-US" altLang="zh-TW" sz="1500" b="1" dirty="0">
                <a:solidFill>
                  <a:srgbClr val="FF3300"/>
                </a:solidFill>
                <a:latin typeface="微軟正黑體" panose="020B0604030504040204" pitchFamily="34" charset="-120"/>
                <a:ea typeface="微軟正黑體" panose="020B0604030504040204" pitchFamily="34" charset="-120"/>
              </a:endParaRPr>
            </a:p>
            <a:p>
              <a:pPr>
                <a:spcBef>
                  <a:spcPct val="0"/>
                </a:spcBef>
                <a:buClrTx/>
                <a:buFontTx/>
                <a:buNone/>
              </a:pPr>
              <a:r>
                <a:rPr lang="zh-TW" altLang="en-US" sz="1500" b="1" dirty="0">
                  <a:solidFill>
                    <a:srgbClr val="FF3300"/>
                  </a:solidFill>
                  <a:latin typeface="微軟正黑體" panose="020B0604030504040204" pitchFamily="34" charset="-120"/>
                  <a:ea typeface="微軟正黑體" panose="020B0604030504040204" pitchFamily="34" charset="-120"/>
                </a:rPr>
                <a:t>點</a:t>
              </a:r>
              <a:r>
                <a:rPr lang="en-US" altLang="zh-TW" sz="1500" b="1" dirty="0">
                  <a:solidFill>
                    <a:srgbClr val="FF3300"/>
                  </a:solidFill>
                  <a:latin typeface="微軟正黑體" panose="020B0604030504040204" pitchFamily="34" charset="-120"/>
                  <a:ea typeface="微軟正黑體" panose="020B0604030504040204" pitchFamily="34" charset="-120"/>
                </a:rPr>
                <a:t>【+</a:t>
              </a:r>
              <a:r>
                <a:rPr lang="zh-TW" altLang="en-US" sz="1500" b="1" dirty="0">
                  <a:solidFill>
                    <a:srgbClr val="FF3300"/>
                  </a:solidFill>
                  <a:latin typeface="微軟正黑體" panose="020B0604030504040204" pitchFamily="34" charset="-120"/>
                  <a:ea typeface="微軟正黑體" panose="020B0604030504040204" pitchFamily="34" charset="-120"/>
                </a:rPr>
                <a:t>登記</a:t>
              </a:r>
              <a:r>
                <a:rPr lang="en-US" altLang="zh-TW" sz="1500" b="1" dirty="0">
                  <a:solidFill>
                    <a:srgbClr val="FF3300"/>
                  </a:solidFill>
                  <a:latin typeface="微軟正黑體" panose="020B0604030504040204" pitchFamily="34" charset="-120"/>
                  <a:ea typeface="微軟正黑體" panose="020B0604030504040204" pitchFamily="34" charset="-120"/>
                </a:rPr>
                <a:t>】</a:t>
              </a:r>
              <a:r>
                <a:rPr lang="zh-TW" altLang="en-US" sz="1500" b="1" dirty="0">
                  <a:solidFill>
                    <a:srgbClr val="FF3300"/>
                  </a:solidFill>
                  <a:latin typeface="微軟正黑體" panose="020B0604030504040204" pitchFamily="34" charset="-120"/>
                  <a:ea typeface="微軟正黑體" panose="020B0604030504040204" pitchFamily="34" charset="-120"/>
                </a:rPr>
                <a:t>後，</a:t>
              </a:r>
              <a:endParaRPr lang="en-US" altLang="zh-TW" sz="1500" b="1" dirty="0">
                <a:solidFill>
                  <a:srgbClr val="FF3300"/>
                </a:solidFill>
                <a:latin typeface="微軟正黑體" panose="020B0604030504040204" pitchFamily="34" charset="-120"/>
                <a:ea typeface="微軟正黑體" panose="020B0604030504040204" pitchFamily="34" charset="-120"/>
              </a:endParaRPr>
            </a:p>
            <a:p>
              <a:pPr>
                <a:spcBef>
                  <a:spcPct val="0"/>
                </a:spcBef>
                <a:buClrTx/>
                <a:buFontTx/>
                <a:buNone/>
              </a:pPr>
              <a:r>
                <a:rPr lang="zh-TW" altLang="en-US" sz="1500" b="1" dirty="0">
                  <a:latin typeface="微軟正黑體" panose="020B0604030504040204" pitchFamily="34" charset="-120"/>
                  <a:ea typeface="微軟正黑體" panose="020B0604030504040204" pitchFamily="34" charset="-120"/>
                </a:rPr>
                <a:t>出現「我的選課清單」</a:t>
              </a:r>
              <a:endParaRPr lang="en-US" altLang="zh-TW" sz="1500" b="1" dirty="0">
                <a:latin typeface="微軟正黑體" panose="020B0604030504040204" pitchFamily="34" charset="-120"/>
                <a:ea typeface="微軟正黑體" panose="020B0604030504040204" pitchFamily="34" charset="-120"/>
              </a:endParaRPr>
            </a:p>
            <a:p>
              <a:pPr>
                <a:spcBef>
                  <a:spcPct val="0"/>
                </a:spcBef>
                <a:buClrTx/>
                <a:buFontTx/>
                <a:buNone/>
              </a:pPr>
              <a:r>
                <a:rPr lang="zh-TW" altLang="en-US" sz="1500" b="1" dirty="0">
                  <a:solidFill>
                    <a:srgbClr val="00B050"/>
                  </a:solidFill>
                  <a:latin typeface="微軟正黑體" panose="020B0604030504040204" pitchFamily="34" charset="-120"/>
                  <a:ea typeface="微軟正黑體" panose="020B0604030504040204" pitchFamily="34" charset="-120"/>
                </a:rPr>
                <a:t>綠色底為</a:t>
              </a:r>
              <a:r>
                <a:rPr lang="en-US" altLang="zh-TW" sz="1500" b="1" dirty="0">
                  <a:solidFill>
                    <a:srgbClr val="00B050"/>
                  </a:solidFill>
                  <a:latin typeface="微軟正黑體" panose="020B0604030504040204" pitchFamily="34" charset="-120"/>
                  <a:ea typeface="微軟正黑體" panose="020B0604030504040204" pitchFamily="34" charset="-120"/>
                </a:rPr>
                <a:t>【</a:t>
              </a:r>
              <a:r>
                <a:rPr lang="zh-TW" altLang="en-US" sz="1500" b="1" dirty="0">
                  <a:solidFill>
                    <a:srgbClr val="00B050"/>
                  </a:solidFill>
                  <a:latin typeface="微軟正黑體" panose="020B0604030504040204" pitchFamily="34" charset="-120"/>
                  <a:ea typeface="微軟正黑體" panose="020B0604030504040204" pitchFamily="34" charset="-120"/>
                </a:rPr>
                <a:t>已登記課程</a:t>
              </a:r>
              <a:r>
                <a:rPr lang="en-US" altLang="zh-TW" sz="1500" b="1" dirty="0">
                  <a:solidFill>
                    <a:srgbClr val="00B050"/>
                  </a:solidFill>
                  <a:latin typeface="微軟正黑體" panose="020B0604030504040204" pitchFamily="34" charset="-120"/>
                  <a:ea typeface="微軟正黑體" panose="020B0604030504040204" pitchFamily="34" charset="-120"/>
                </a:rPr>
                <a:t>】</a:t>
              </a:r>
            </a:p>
            <a:p>
              <a:pPr>
                <a:spcBef>
                  <a:spcPct val="0"/>
                </a:spcBef>
                <a:buClrTx/>
                <a:buFontTx/>
                <a:buNone/>
              </a:pPr>
              <a:r>
                <a:rPr lang="en-US" altLang="zh-TW" sz="1050" b="1" dirty="0">
                  <a:solidFill>
                    <a:srgbClr val="00B050"/>
                  </a:solidFill>
                  <a:latin typeface="微軟正黑體" panose="020B0604030504040204" pitchFamily="34" charset="-120"/>
                  <a:ea typeface="微軟正黑體" panose="020B0604030504040204" pitchFamily="34" charset="-120"/>
                </a:rPr>
                <a:t>※</a:t>
              </a:r>
              <a:r>
                <a:rPr lang="zh-TW" altLang="en-US" sz="1050" b="1" dirty="0">
                  <a:solidFill>
                    <a:srgbClr val="00B050"/>
                  </a:solidFill>
                  <a:latin typeface="微軟正黑體" panose="020B0604030504040204" pitchFamily="34" charset="-120"/>
                  <a:ea typeface="微軟正黑體" panose="020B0604030504040204" pitchFamily="34" charset="-120"/>
                </a:rPr>
                <a:t>已登記</a:t>
              </a:r>
              <a:r>
                <a:rPr lang="zh-TW" altLang="en-US" sz="1050" b="1" dirty="0">
                  <a:solidFill>
                    <a:srgbClr val="FF0000"/>
                  </a:solidFill>
                  <a:latin typeface="微軟正黑體" panose="020B0604030504040204" pitchFamily="34" charset="-120"/>
                  <a:ea typeface="微軟正黑體" panose="020B0604030504040204" pitchFamily="34" charset="-120"/>
                </a:rPr>
                <a:t>≠</a:t>
              </a:r>
              <a:r>
                <a:rPr lang="zh-TW" altLang="en-US" sz="1050" b="1" dirty="0">
                  <a:solidFill>
                    <a:schemeClr val="tx2">
                      <a:lumMod val="60000"/>
                      <a:lumOff val="40000"/>
                    </a:schemeClr>
                  </a:solidFill>
                  <a:latin typeface="微軟正黑體" panose="020B0604030504040204" pitchFamily="34" charset="-120"/>
                  <a:ea typeface="微軟正黑體" panose="020B0604030504040204" pitchFamily="34" charset="-120"/>
                </a:rPr>
                <a:t>已選上</a:t>
              </a:r>
              <a:r>
                <a:rPr lang="zh-TW" altLang="en-US" sz="1050" b="1" dirty="0">
                  <a:latin typeface="微軟正黑體" panose="020B0604030504040204" pitchFamily="34" charset="-120"/>
                  <a:ea typeface="微軟正黑體" panose="020B0604030504040204" pitchFamily="34" charset="-120"/>
                </a:rPr>
                <a:t>，請點</a:t>
              </a:r>
              <a:r>
                <a:rPr lang="en-US" altLang="zh-TW" sz="1050" b="1" dirty="0">
                  <a:latin typeface="微軟正黑體" panose="020B0604030504040204" pitchFamily="34" charset="-120"/>
                  <a:ea typeface="微軟正黑體" panose="020B0604030504040204" pitchFamily="34" charset="-120"/>
                </a:rPr>
                <a:t>【</a:t>
              </a:r>
              <a:r>
                <a:rPr lang="zh-TW" altLang="en-US" sz="1050" b="1" dirty="0">
                  <a:latin typeface="微軟正黑體" panose="020B0604030504040204" pitchFamily="34" charset="-120"/>
                  <a:ea typeface="微軟正黑體" panose="020B0604030504040204" pitchFamily="34" charset="-120"/>
                </a:rPr>
                <a:t>下一步</a:t>
              </a:r>
              <a:r>
                <a:rPr lang="en-US" altLang="zh-TW" sz="1050" b="1" dirty="0">
                  <a:latin typeface="微軟正黑體" panose="020B0604030504040204" pitchFamily="34" charset="-120"/>
                  <a:ea typeface="微軟正黑體" panose="020B0604030504040204" pitchFamily="34" charset="-120"/>
                </a:rPr>
                <a:t>】</a:t>
              </a:r>
              <a:endParaRPr lang="zh-TW" altLang="zh-TW" sz="1050" b="1" dirty="0">
                <a:latin typeface="微軟正黑體" panose="020B0604030504040204" pitchFamily="34" charset="-120"/>
                <a:ea typeface="微軟正黑體" panose="020B0604030504040204" pitchFamily="34" charset="-120"/>
              </a:endParaRPr>
            </a:p>
          </p:txBody>
        </p:sp>
        <p:sp>
          <p:nvSpPr>
            <p:cNvPr id="21" name="橢圓 20"/>
            <p:cNvSpPr/>
            <p:nvPr/>
          </p:nvSpPr>
          <p:spPr>
            <a:xfrm>
              <a:off x="6338503" y="1377737"/>
              <a:ext cx="318059" cy="318059"/>
            </a:xfrm>
            <a:prstGeom prst="ellipse">
              <a:avLst/>
            </a:prstGeom>
            <a:solidFill>
              <a:srgbClr val="33CCCC"/>
            </a:solidFill>
            <a:ln w="12700" cap="flat" cmpd="sng" algn="ctr">
              <a:solidFill>
                <a:srgbClr val="33CCCC"/>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2</a:t>
              </a:r>
              <a:endParaRPr kumimoji="0" lang="zh-TW" altLang="en-US"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grpSp>
      <p:grpSp>
        <p:nvGrpSpPr>
          <p:cNvPr id="12" name="群組 11"/>
          <p:cNvGrpSpPr/>
          <p:nvPr/>
        </p:nvGrpSpPr>
        <p:grpSpPr>
          <a:xfrm>
            <a:off x="332805" y="2211710"/>
            <a:ext cx="1344162" cy="1176304"/>
            <a:chOff x="187496" y="2940715"/>
            <a:chExt cx="1792216" cy="1568405"/>
          </a:xfrm>
        </p:grpSpPr>
        <p:sp>
          <p:nvSpPr>
            <p:cNvPr id="22536" name="AutoShape 13"/>
            <p:cNvSpPr>
              <a:spLocks/>
            </p:cNvSpPr>
            <p:nvPr/>
          </p:nvSpPr>
          <p:spPr bwMode="auto">
            <a:xfrm>
              <a:off x="187496" y="2940715"/>
              <a:ext cx="1792216" cy="1568405"/>
            </a:xfrm>
            <a:prstGeom prst="borderCallout1">
              <a:avLst>
                <a:gd name="adj1" fmla="val 100051"/>
                <a:gd name="adj2" fmla="val 39204"/>
                <a:gd name="adj3" fmla="val 183469"/>
                <a:gd name="adj4" fmla="val 72686"/>
              </a:avLst>
            </a:prstGeom>
            <a:solidFill>
              <a:srgbClr val="FFFFFF"/>
            </a:solidFill>
            <a:ln w="19050">
              <a:solidFill>
                <a:srgbClr val="FF7C80"/>
              </a:solidFill>
              <a:miter lim="800000"/>
              <a:headEnd/>
              <a:tailEnd/>
            </a:ln>
            <a:extLst/>
          </p:spPr>
          <p:txBody>
            <a:bodyPr/>
            <a:lstStyle>
              <a:lvl1pPr>
                <a:spcBef>
                  <a:spcPct val="20000"/>
                </a:spcBef>
                <a:buClr>
                  <a:schemeClr val="tx2"/>
                </a:buClr>
                <a:buFont typeface="Wingdings" panose="05000000000000000000" pitchFamily="2" charset="2"/>
                <a:buChar char="v"/>
                <a:defRPr sz="2800">
                  <a:solidFill>
                    <a:schemeClr val="tx1"/>
                  </a:solidFill>
                  <a:latin typeface="華康標楷體" pitchFamily="65" charset="-120"/>
                  <a:ea typeface="華康標楷體" pitchFamily="65" charset="-120"/>
                </a:defRPr>
              </a:lvl1pPr>
              <a:lvl2pPr marL="742950" indent="-285750">
                <a:spcBef>
                  <a:spcPct val="20000"/>
                </a:spcBef>
                <a:buClr>
                  <a:schemeClr val="accent1"/>
                </a:buClr>
                <a:buFont typeface="Wingdings" panose="05000000000000000000" pitchFamily="2" charset="2"/>
                <a:buChar char="§"/>
                <a:defRPr sz="2600">
                  <a:solidFill>
                    <a:schemeClr val="tx1"/>
                  </a:solidFill>
                  <a:latin typeface="華康標楷體" pitchFamily="65" charset="-120"/>
                  <a:ea typeface="華康標楷體" pitchFamily="65" charset="-120"/>
                </a:defRPr>
              </a:lvl2pPr>
              <a:lvl3pPr marL="1143000" indent="-228600">
                <a:spcBef>
                  <a:spcPct val="20000"/>
                </a:spcBef>
                <a:buClr>
                  <a:schemeClr val="accent2"/>
                </a:buClr>
                <a:buChar char="•"/>
                <a:defRPr sz="2400">
                  <a:solidFill>
                    <a:schemeClr val="tx1"/>
                  </a:solidFill>
                  <a:latin typeface="華康標楷體" pitchFamily="65" charset="-120"/>
                  <a:ea typeface="華康標楷體" pitchFamily="65" charset="-120"/>
                </a:defRPr>
              </a:lvl3pPr>
              <a:lvl4pPr marL="1600200" indent="-228600">
                <a:spcBef>
                  <a:spcPct val="20000"/>
                </a:spcBef>
                <a:buChar char="–"/>
                <a:defRPr sz="2000">
                  <a:solidFill>
                    <a:schemeClr val="tx1"/>
                  </a:solidFill>
                  <a:latin typeface="華康標楷體" pitchFamily="65" charset="-120"/>
                  <a:ea typeface="華康標楷體" pitchFamily="65" charset="-120"/>
                </a:defRPr>
              </a:lvl4pPr>
              <a:lvl5pPr marL="2057400" indent="-228600">
                <a:spcBef>
                  <a:spcPct val="20000"/>
                </a:spcBef>
                <a:buChar char="»"/>
                <a:defRPr sz="2000">
                  <a:solidFill>
                    <a:schemeClr val="tx1"/>
                  </a:solidFill>
                  <a:latin typeface="華康標楷體" pitchFamily="65" charset="-120"/>
                  <a:ea typeface="華康標楷體" pitchFamily="65" charset="-120"/>
                </a:defRPr>
              </a:lvl5pPr>
              <a:lvl6pPr marL="25146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6pPr>
              <a:lvl7pPr marL="29718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7pPr>
              <a:lvl8pPr marL="34290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8pPr>
              <a:lvl9pPr marL="3886200" indent="-228600" eaLnBrk="0" fontAlgn="base" hangingPunct="0">
                <a:spcBef>
                  <a:spcPct val="20000"/>
                </a:spcBef>
                <a:spcAft>
                  <a:spcPct val="0"/>
                </a:spcAft>
                <a:buChar char="»"/>
                <a:defRPr sz="2000">
                  <a:solidFill>
                    <a:schemeClr val="tx1"/>
                  </a:solidFill>
                  <a:latin typeface="華康標楷體" pitchFamily="65" charset="-120"/>
                  <a:ea typeface="華康標楷體" pitchFamily="65" charset="-120"/>
                </a:defRPr>
              </a:lvl9pPr>
            </a:lstStyle>
            <a:p>
              <a:pPr>
                <a:spcBef>
                  <a:spcPct val="0"/>
                </a:spcBef>
                <a:buClrTx/>
                <a:buFontTx/>
                <a:buNone/>
              </a:pPr>
              <a:r>
                <a:rPr lang="zh-TW" altLang="en-US" sz="1500" b="1" dirty="0">
                  <a:latin typeface="微軟正黑體" panose="020B0604030504040204" pitchFamily="34" charset="-120"/>
                  <a:ea typeface="微軟正黑體" panose="020B0604030504040204" pitchFamily="34" charset="-120"/>
                </a:rPr>
                <a:t>　 </a:t>
              </a:r>
              <a:r>
                <a:rPr lang="zh-TW" altLang="zh-TW" sz="1500" b="1" dirty="0">
                  <a:latin typeface="微軟正黑體" panose="020B0604030504040204" pitchFamily="34" charset="-120"/>
                  <a:ea typeface="微軟正黑體" panose="020B0604030504040204" pitchFamily="34" charset="-120"/>
                </a:rPr>
                <a:t>課程查詢</a:t>
              </a:r>
              <a:endParaRPr lang="en-US" altLang="zh-TW" sz="1500" b="1" dirty="0">
                <a:latin typeface="微軟正黑體" panose="020B0604030504040204" pitchFamily="34" charset="-120"/>
                <a:ea typeface="微軟正黑體" panose="020B0604030504040204" pitchFamily="34" charset="-120"/>
              </a:endParaRPr>
            </a:p>
            <a:p>
              <a:pPr>
                <a:spcBef>
                  <a:spcPct val="0"/>
                </a:spcBef>
                <a:buClrTx/>
                <a:buFontTx/>
                <a:buNone/>
              </a:pPr>
              <a:r>
                <a:rPr lang="zh-TW" altLang="en-US" sz="1500" dirty="0">
                  <a:latin typeface="微軟正黑體" panose="020B0604030504040204" pitchFamily="34" charset="-120"/>
                  <a:ea typeface="微軟正黑體" panose="020B0604030504040204" pitchFamily="34" charset="-120"/>
                </a:rPr>
                <a:t>查詢到課程可直接勾選後，</a:t>
              </a:r>
              <a:r>
                <a:rPr lang="zh-TW" altLang="en-US" sz="1500" b="1" dirty="0">
                  <a:solidFill>
                    <a:srgbClr val="FF3300"/>
                  </a:solidFill>
                  <a:latin typeface="微軟正黑體" panose="020B0604030504040204" pitchFamily="34" charset="-120"/>
                  <a:ea typeface="微軟正黑體" panose="020B0604030504040204" pitchFamily="34" charset="-120"/>
                </a:rPr>
                <a:t>點</a:t>
              </a:r>
              <a:r>
                <a:rPr lang="en-US" altLang="zh-TW" sz="1500" b="1" dirty="0">
                  <a:solidFill>
                    <a:srgbClr val="FF3300"/>
                  </a:solidFill>
                  <a:latin typeface="微軟正黑體" panose="020B0604030504040204" pitchFamily="34" charset="-120"/>
                  <a:ea typeface="微軟正黑體" panose="020B0604030504040204" pitchFamily="34" charset="-120"/>
                </a:rPr>
                <a:t>【+</a:t>
              </a:r>
              <a:r>
                <a:rPr lang="zh-TW" altLang="en-US" sz="1500" b="1" dirty="0">
                  <a:solidFill>
                    <a:srgbClr val="FF3300"/>
                  </a:solidFill>
                  <a:latin typeface="微軟正黑體" panose="020B0604030504040204" pitchFamily="34" charset="-120"/>
                  <a:ea typeface="微軟正黑體" panose="020B0604030504040204" pitchFamily="34" charset="-120"/>
                </a:rPr>
                <a:t>登記</a:t>
              </a:r>
              <a:r>
                <a:rPr lang="en-US" altLang="zh-TW" sz="1500" b="1" dirty="0">
                  <a:solidFill>
                    <a:srgbClr val="FF3300"/>
                  </a:solidFill>
                  <a:latin typeface="微軟正黑體" panose="020B0604030504040204" pitchFamily="34" charset="-120"/>
                  <a:ea typeface="微軟正黑體" panose="020B0604030504040204" pitchFamily="34" charset="-120"/>
                </a:rPr>
                <a:t>】</a:t>
              </a:r>
              <a:r>
                <a:rPr lang="zh-TW" altLang="zh-TW" sz="1500" dirty="0">
                  <a:latin typeface="微軟正黑體" panose="020B0604030504040204" pitchFamily="34" charset="-120"/>
                  <a:ea typeface="微軟正黑體" panose="020B0604030504040204" pitchFamily="34" charset="-120"/>
                </a:rPr>
                <a:t>選課</a:t>
              </a:r>
            </a:p>
          </p:txBody>
        </p:sp>
        <p:sp>
          <p:nvSpPr>
            <p:cNvPr id="22" name="橢圓 21"/>
            <p:cNvSpPr/>
            <p:nvPr/>
          </p:nvSpPr>
          <p:spPr>
            <a:xfrm>
              <a:off x="266665" y="2972350"/>
              <a:ext cx="318059" cy="318059"/>
            </a:xfrm>
            <a:prstGeom prst="ellipse">
              <a:avLst/>
            </a:prstGeom>
            <a:solidFill>
              <a:srgbClr val="FF7C8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r>
                <a:rPr kumimoji="0" lang="en-US" altLang="zh-TW"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rPr>
                <a:t>1</a:t>
              </a:r>
              <a:endParaRPr kumimoji="0" lang="zh-TW" altLang="en-US" b="1" kern="0" dirty="0">
                <a:solidFill>
                  <a:prstClr val="white"/>
                </a:solidFill>
                <a:effectLst>
                  <a:outerShdw blurRad="38100" dist="38100" dir="2700000" algn="tl">
                    <a:srgbClr val="000000">
                      <a:alpha val="43137"/>
                    </a:srgbClr>
                  </a:outerShdw>
                </a:effectLst>
                <a:latin typeface="Arial" panose="020B0604020202020204"/>
                <a:ea typeface="微軟正黑體" panose="020B0604030504040204" pitchFamily="34" charset="-120"/>
              </a:endParaRPr>
            </a:p>
          </p:txBody>
        </p:sp>
      </p:grpSp>
      <p:sp>
        <p:nvSpPr>
          <p:cNvPr id="14" name="文字方塊 13"/>
          <p:cNvSpPr txBox="1"/>
          <p:nvPr/>
        </p:nvSpPr>
        <p:spPr>
          <a:xfrm>
            <a:off x="4959232" y="483518"/>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選課登記</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16" name="圖片 15">
            <a:hlinkClick r:id="rId5" action="ppaction://hlinksldjump"/>
          </p:cNvPr>
          <p:cNvPicPr>
            <a:picLocks noChangeAspect="1"/>
          </p:cNvPicPr>
          <p:nvPr/>
        </p:nvPicPr>
        <p:blipFill>
          <a:blip r:embed="rId6"/>
          <a:stretch>
            <a:fillRect/>
          </a:stretch>
        </p:blipFill>
        <p:spPr>
          <a:xfrm>
            <a:off x="8532440" y="1059582"/>
            <a:ext cx="704552" cy="667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E7E54F2-D40C-495B-A5F8-DD8855A3BE13}"/>
              </a:ext>
            </a:extLst>
          </p:cNvPr>
          <p:cNvSpPr txBox="1">
            <a:spLocks/>
          </p:cNvSpPr>
          <p:nvPr/>
        </p:nvSpPr>
        <p:spPr>
          <a:xfrm>
            <a:off x="1475656" y="-12273"/>
            <a:ext cx="6858000" cy="806745"/>
          </a:xfrm>
          <a:prstGeom prst="rect">
            <a:avLst/>
          </a:prstGeom>
          <a:noFill/>
          <a:ln/>
          <a:effectLst>
            <a:innerShdw blurRad="63500" dist="50800" dir="27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icrosoft JhengHei" charset="-120"/>
                <a:ea typeface="Microsoft JhengHei" charset="-120"/>
                <a:cs typeface="Microsoft JhengHei" charset="-120"/>
              </a:defRPr>
            </a:lvl1pPr>
          </a:lstStyle>
          <a:p>
            <a:pPr>
              <a:defRPr/>
            </a:pPr>
            <a:r>
              <a:rPr lang="zh-TW" altLang="en-US" sz="2000" b="1" dirty="0">
                <a:solidFill>
                  <a:srgbClr val="002060"/>
                </a:solidFill>
              </a:rPr>
              <a:t>      </a:t>
            </a:r>
            <a:r>
              <a:rPr lang="en-US" altLang="zh-TW" sz="1800" b="1" dirty="0" smtClean="0">
                <a:solidFill>
                  <a:srgbClr val="002060"/>
                </a:solidFill>
              </a:rPr>
              <a:t>(</a:t>
            </a:r>
            <a:r>
              <a:rPr lang="zh-TW" altLang="en-US" sz="1800" b="1" dirty="0">
                <a:solidFill>
                  <a:srgbClr val="002060"/>
                </a:solidFill>
              </a:rPr>
              <a:t>進入的預設頁面為「</a:t>
            </a:r>
            <a:r>
              <a:rPr lang="zh-TW" altLang="en-US" sz="1800" b="1" dirty="0">
                <a:solidFill>
                  <a:srgbClr val="FF0000"/>
                </a:solidFill>
              </a:rPr>
              <a:t>選課登記</a:t>
            </a:r>
            <a:r>
              <a:rPr lang="zh-TW" altLang="en-US" sz="1800" b="1" dirty="0">
                <a:solidFill>
                  <a:srgbClr val="002060"/>
                </a:solidFill>
              </a:rPr>
              <a:t>」</a:t>
            </a:r>
            <a:r>
              <a:rPr lang="en-US" altLang="zh-TW" sz="1800" b="1" dirty="0">
                <a:solidFill>
                  <a:srgbClr val="002060"/>
                </a:solidFill>
              </a:rPr>
              <a:t>)</a:t>
            </a:r>
            <a:endParaRPr lang="zh-TW" altLang="en-US" sz="1800" b="1" dirty="0">
              <a:solidFill>
                <a:srgbClr val="002060"/>
              </a:solidFill>
            </a:endParaRPr>
          </a:p>
        </p:txBody>
      </p:sp>
      <p:sp>
        <p:nvSpPr>
          <p:cNvPr id="10" name="文字方塊 9"/>
          <p:cNvSpPr txBox="1"/>
          <p:nvPr/>
        </p:nvSpPr>
        <p:spPr>
          <a:xfrm>
            <a:off x="4959232" y="483518"/>
            <a:ext cx="902811" cy="307777"/>
          </a:xfrm>
          <a:prstGeom prst="rect">
            <a:avLst/>
          </a:prstGeom>
          <a:noFill/>
        </p:spPr>
        <p:txBody>
          <a:bodyPr wrap="none" rtlCol="0">
            <a:spAutoFit/>
          </a:bodyPr>
          <a:lstStyle/>
          <a:p>
            <a:pPr algn="ctr"/>
            <a:r>
              <a:rPr lang="zh-TW" altLang="en-US" sz="1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選課登記</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pic>
        <p:nvPicPr>
          <p:cNvPr id="12" name="圖片 11">
            <a:hlinkClick r:id="rId2" action="ppaction://hlinksldjump"/>
          </p:cNvPr>
          <p:cNvPicPr>
            <a:picLocks noChangeAspect="1"/>
          </p:cNvPicPr>
          <p:nvPr/>
        </p:nvPicPr>
        <p:blipFill>
          <a:blip r:embed="rId3"/>
          <a:stretch>
            <a:fillRect/>
          </a:stretch>
        </p:blipFill>
        <p:spPr>
          <a:xfrm>
            <a:off x="8532440" y="1059582"/>
            <a:ext cx="704552" cy="667225"/>
          </a:xfrm>
          <a:prstGeom prst="rect">
            <a:avLst/>
          </a:prstGeom>
        </p:spPr>
      </p:pic>
      <p:pic>
        <p:nvPicPr>
          <p:cNvPr id="9" name="圖片 8"/>
          <p:cNvPicPr>
            <a:picLocks noChangeAspect="1"/>
          </p:cNvPicPr>
          <p:nvPr/>
        </p:nvPicPr>
        <p:blipFill>
          <a:blip r:embed="rId4"/>
          <a:stretch>
            <a:fillRect/>
          </a:stretch>
        </p:blipFill>
        <p:spPr>
          <a:xfrm>
            <a:off x="1817694" y="914290"/>
            <a:ext cx="5670630" cy="3616742"/>
          </a:xfrm>
          <a:prstGeom prst="rect">
            <a:avLst/>
          </a:prstGeom>
        </p:spPr>
      </p:pic>
      <p:sp>
        <p:nvSpPr>
          <p:cNvPr id="11" name="AutoShape 13"/>
          <p:cNvSpPr>
            <a:spLocks/>
          </p:cNvSpPr>
          <p:nvPr/>
        </p:nvSpPr>
        <p:spPr bwMode="auto">
          <a:xfrm>
            <a:off x="602558" y="1509268"/>
            <a:ext cx="2781310" cy="2142602"/>
          </a:xfrm>
          <a:prstGeom prst="borderCallout1">
            <a:avLst>
              <a:gd name="adj1" fmla="val 67457"/>
              <a:gd name="adj2" fmla="val 100019"/>
              <a:gd name="adj3" fmla="val 51688"/>
              <a:gd name="adj4" fmla="val 176014"/>
            </a:avLst>
          </a:prstGeom>
          <a:solidFill>
            <a:schemeClr val="bg1"/>
          </a:solidFill>
          <a:ln w="28575">
            <a:solidFill>
              <a:srgbClr val="4AA0DA"/>
            </a:solidFill>
            <a:miter lim="800000"/>
            <a:headEnd/>
            <a:tailEnd/>
          </a:ln>
          <a:extLst/>
        </p:spPr>
        <p:txBody>
          <a:bodyPr rot="0" vert="horz" wrap="square" lIns="68580" tIns="34290" rIns="68580" bIns="34290" anchor="t" anchorCtr="0" upright="1">
            <a:noAutofit/>
          </a:bodyPr>
          <a:lstStyle/>
          <a:p>
            <a:pPr marL="114300" indent="-114300">
              <a:spcBef>
                <a:spcPts val="900"/>
              </a:spcBef>
              <a:spcAft>
                <a:spcPts val="0"/>
              </a:spcAft>
            </a:pPr>
            <a:r>
              <a:rPr lang="zh-TW" altLang="en-US" sz="1600" b="1" dirty="0">
                <a:solidFill>
                  <a:srgbClr val="FF0000"/>
                </a:solidFill>
                <a:latin typeface="微軟正黑體" panose="020B0604030504040204" pitchFamily="34" charset="-120"/>
                <a:ea typeface="微軟正黑體" panose="020B0604030504040204" pitchFamily="34" charset="-120"/>
              </a:rPr>
              <a:t>已選上課程：</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marL="114300" indent="-114300">
              <a:spcBef>
                <a:spcPts val="900"/>
              </a:spcBef>
              <a:spcAft>
                <a:spcPts val="0"/>
              </a:spcAft>
            </a:pPr>
            <a:r>
              <a:rPr lang="en-US" altLang="zh-TW" sz="1600" dirty="0" smtClean="0">
                <a:solidFill>
                  <a:srgbClr val="0087C6"/>
                </a:solidFill>
                <a:latin typeface="Calibri Light" panose="020F0302020204030204" pitchFamily="34" charset="0"/>
                <a:ea typeface="微軟正黑體" panose="020B0604030504040204" pitchFamily="34" charset="-120"/>
                <a:cs typeface="Calibri Light" panose="020F0302020204030204" pitchFamily="34" charset="0"/>
              </a:rPr>
              <a:t>❶</a:t>
            </a:r>
            <a:r>
              <a:rPr lang="zh-TW" altLang="en-US" sz="1600" dirty="0" smtClean="0">
                <a:latin typeface="微軟正黑體" panose="020B0604030504040204" pitchFamily="34" charset="-120"/>
                <a:ea typeface="微軟正黑體" panose="020B0604030504040204" pitchFamily="34" charset="-120"/>
              </a:rPr>
              <a:t>藍色底為「</a:t>
            </a:r>
            <a:r>
              <a:rPr lang="zh-TW" altLang="en-US" sz="1600" b="1" dirty="0" smtClean="0">
                <a:solidFill>
                  <a:srgbClr val="002060"/>
                </a:solidFill>
                <a:latin typeface="微軟正黑體" panose="020B0604030504040204" pitchFamily="34" charset="-120"/>
                <a:ea typeface="微軟正黑體" panose="020B0604030504040204" pitchFamily="34" charset="-120"/>
              </a:rPr>
              <a:t>已選上課程</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114300" indent="-114300">
              <a:spcBef>
                <a:spcPts val="900"/>
              </a:spcBef>
              <a:spcAft>
                <a:spcPts val="0"/>
              </a:spcAft>
            </a:pPr>
            <a:r>
              <a:rPr lang="en-US" altLang="zh-TW" sz="1600" dirty="0" smtClean="0">
                <a:solidFill>
                  <a:srgbClr val="0087C6"/>
                </a:solidFill>
                <a:latin typeface="Calibri Light" panose="020F0302020204030204" pitchFamily="34" charset="0"/>
                <a:ea typeface="微軟正黑體" panose="020B0604030504040204" pitchFamily="34" charset="-120"/>
                <a:cs typeface="Calibri Light" panose="020F0302020204030204" pitchFamily="34" charset="0"/>
              </a:rPr>
              <a:t>❷</a:t>
            </a:r>
            <a:r>
              <a:rPr kumimoji="0" lang="zh-TW" altLang="zh-TW" sz="1600" kern="0" dirty="0" smtClean="0">
                <a:latin typeface="微軟正黑體" panose="020B0604030504040204" pitchFamily="34" charset="-120"/>
                <a:ea typeface="微軟正黑體" panose="020B0604030504040204" pitchFamily="34" charset="-120"/>
              </a:rPr>
              <a:t>預選</a:t>
            </a:r>
            <a:r>
              <a:rPr kumimoji="0" lang="zh-TW" altLang="zh-TW" sz="1600" kern="0" dirty="0">
                <a:latin typeface="微軟正黑體" panose="020B0604030504040204" pitchFamily="34" charset="-120"/>
                <a:ea typeface="微軟正黑體" panose="020B0604030504040204" pitchFamily="34" charset="-120"/>
              </a:rPr>
              <a:t>前</a:t>
            </a:r>
            <a:r>
              <a:rPr kumimoji="0" lang="en-US" altLang="zh-TW" sz="1600" kern="0" dirty="0">
                <a:latin typeface="微軟正黑體" panose="020B0604030504040204" pitchFamily="34" charset="-120"/>
                <a:ea typeface="微軟正黑體" panose="020B0604030504040204" pitchFamily="34" charset="-120"/>
              </a:rPr>
              <a:t>2</a:t>
            </a:r>
            <a:r>
              <a:rPr kumimoji="0" lang="zh-TW" altLang="en-US" sz="1600" kern="0" dirty="0">
                <a:latin typeface="微軟正黑體" panose="020B0604030504040204" pitchFamily="34" charset="-120"/>
                <a:ea typeface="微軟正黑體" panose="020B0604030504040204" pitchFamily="34" charset="-120"/>
              </a:rPr>
              <a:t>週</a:t>
            </a:r>
            <a:r>
              <a:rPr kumimoji="0" lang="zh-TW" altLang="zh-TW" sz="1600" kern="0" dirty="0">
                <a:latin typeface="微軟正黑體" panose="020B0604030504040204" pitchFamily="34" charset="-120"/>
                <a:ea typeface="微軟正黑體" panose="020B0604030504040204" pitchFamily="34" charset="-120"/>
              </a:rPr>
              <a:t>，</a:t>
            </a:r>
            <a:r>
              <a:rPr kumimoji="0" lang="zh-TW" altLang="en-US" sz="1600" kern="0" dirty="0">
                <a:latin typeface="微軟正黑體" panose="020B0604030504040204" pitchFamily="34" charset="-120"/>
                <a:ea typeface="微軟正黑體" panose="020B0604030504040204" pitchFamily="34" charset="-120"/>
              </a:rPr>
              <a:t>您的系所設定</a:t>
            </a:r>
            <a:r>
              <a:rPr kumimoji="0" lang="zh-TW" altLang="en-US" sz="1600" kern="0" dirty="0" smtClean="0">
                <a:latin typeface="微軟正黑體" panose="020B0604030504040204" pitchFamily="34" charset="-120"/>
                <a:ea typeface="微軟正黑體" panose="020B0604030504040204" pitchFamily="34" charset="-120"/>
              </a:rPr>
              <a:t>之「 </a:t>
            </a:r>
            <a:r>
              <a:rPr kumimoji="0" lang="zh-TW" altLang="en-US" sz="1600" b="1" kern="0" dirty="0" smtClean="0">
                <a:solidFill>
                  <a:srgbClr val="002060"/>
                </a:solidFill>
                <a:latin typeface="微軟正黑體" panose="020B0604030504040204" pitchFamily="34" charset="-120"/>
                <a:ea typeface="微軟正黑體" panose="020B0604030504040204" pitchFamily="34" charset="-120"/>
              </a:rPr>
              <a:t>必修</a:t>
            </a:r>
            <a:r>
              <a:rPr kumimoji="0" lang="zh-TW" altLang="en-US" sz="1600" b="1" kern="0" dirty="0">
                <a:solidFill>
                  <a:srgbClr val="002060"/>
                </a:solidFill>
                <a:latin typeface="微軟正黑體" panose="020B0604030504040204" pitchFamily="34" charset="-120"/>
                <a:ea typeface="微軟正黑體" panose="020B0604030504040204" pitchFamily="34" charset="-120"/>
              </a:rPr>
              <a:t>課程</a:t>
            </a:r>
            <a:r>
              <a:rPr kumimoji="0" lang="zh-TW" altLang="en-US" sz="1600" kern="0" dirty="0">
                <a:latin typeface="微軟正黑體" panose="020B0604030504040204" pitchFamily="34" charset="-120"/>
                <a:ea typeface="微軟正黑體" panose="020B0604030504040204" pitchFamily="34" charset="-120"/>
              </a:rPr>
              <a:t>」，由系統直接</a:t>
            </a:r>
            <a:r>
              <a:rPr kumimoji="0" lang="zh-TW" altLang="en-US" sz="1600" kern="0" dirty="0" smtClean="0">
                <a:latin typeface="微軟正黑體" panose="020B0604030504040204" pitchFamily="34" charset="-120"/>
                <a:ea typeface="微軟正黑體" panose="020B0604030504040204" pitchFamily="34" charset="-120"/>
              </a:rPr>
              <a:t>帶入</a:t>
            </a:r>
            <a:endParaRPr kumimoji="0" lang="en-US" altLang="zh-TW" sz="1600" kern="0" dirty="0" smtClean="0">
              <a:latin typeface="微軟正黑體" panose="020B0604030504040204" pitchFamily="34" charset="-120"/>
              <a:ea typeface="微軟正黑體" panose="020B0604030504040204" pitchFamily="34" charset="-120"/>
            </a:endParaRPr>
          </a:p>
          <a:p>
            <a:pPr marL="114300" indent="-114300">
              <a:spcBef>
                <a:spcPts val="900"/>
              </a:spcBef>
              <a:spcAft>
                <a:spcPts val="0"/>
              </a:spcAft>
            </a:pPr>
            <a:r>
              <a:rPr lang="en-US" altLang="zh-TW" sz="1600" kern="100" dirty="0" smtClean="0">
                <a:solidFill>
                  <a:srgbClr val="0087C6"/>
                </a:solidFill>
                <a:latin typeface="微軟正黑體" panose="020B0604030504040204" pitchFamily="34" charset="-120"/>
                <a:ea typeface="微軟正黑體" panose="020B0604030504040204" pitchFamily="34" charset="-120"/>
                <a:cs typeface="Times New Roman" panose="02020603050405020304" pitchFamily="18" charset="0"/>
              </a:rPr>
              <a:t>❸</a:t>
            </a:r>
            <a:r>
              <a:rPr lang="zh-TW" altLang="zh-TW" sz="16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a:t>
            </a:r>
            <a:r>
              <a:rPr lang="zh-TW" altLang="zh-TW" sz="16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帶入</a:t>
            </a:r>
            <a:r>
              <a:rPr kumimoji="0" lang="zh-TW" altLang="zh-TW" sz="1600" kern="0" dirty="0">
                <a:latin typeface="微軟正黑體" panose="020B0604030504040204" pitchFamily="34" charset="-120"/>
                <a:ea typeface="微軟正黑體" panose="020B0604030504040204" pitchFamily="34" charset="-120"/>
              </a:rPr>
              <a:t>之必修課程</a:t>
            </a:r>
            <a:r>
              <a:rPr kumimoji="0" lang="zh-TW" altLang="en-US" sz="1600" kern="0" dirty="0">
                <a:latin typeface="微軟正黑體" panose="020B0604030504040204" pitchFamily="34" charset="-120"/>
                <a:ea typeface="微軟正黑體" panose="020B0604030504040204" pitchFamily="34" charset="-120"/>
              </a:rPr>
              <a:t>，</a:t>
            </a:r>
            <a:r>
              <a:rPr kumimoji="0" lang="zh-TW" altLang="zh-TW" sz="1600" kern="0" dirty="0">
                <a:latin typeface="微軟正黑體" panose="020B0604030504040204" pitchFamily="34" charset="-120"/>
                <a:ea typeface="微軟正黑體" panose="020B0604030504040204" pitchFamily="34" charset="-120"/>
              </a:rPr>
              <a:t>請學生自行網路加選</a:t>
            </a:r>
          </a:p>
          <a:p>
            <a:pPr marL="114300" indent="-114300">
              <a:spcBef>
                <a:spcPts val="900"/>
              </a:spcBef>
              <a:spcAft>
                <a:spcPts val="0"/>
              </a:spcAft>
            </a:pPr>
            <a:endParaRPr lang="zh-TW" altLang="en-US" sz="1600" dirty="0" smtClean="0">
              <a:latin typeface="微軟正黑體" panose="020B0604030504040204" pitchFamily="34" charset="-120"/>
              <a:ea typeface="微軟正黑體" panose="020B0604030504040204" pitchFamily="34" charset="-120"/>
            </a:endParaRPr>
          </a:p>
        </p:txBody>
      </p:sp>
      <p:sp>
        <p:nvSpPr>
          <p:cNvPr id="13" name="矩形 12"/>
          <p:cNvSpPr/>
          <p:nvPr/>
        </p:nvSpPr>
        <p:spPr bwMode="auto">
          <a:xfrm>
            <a:off x="2411760" y="1043858"/>
            <a:ext cx="324036" cy="216024"/>
          </a:xfrm>
          <a:prstGeom prst="rect">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kumimoji="0" lang="zh-TW" altLang="en-US" sz="1350">
              <a:latin typeface="Arial" charset="0"/>
            </a:endParaRPr>
          </a:p>
        </p:txBody>
      </p:sp>
      <p:sp>
        <p:nvSpPr>
          <p:cNvPr id="14" name="矩形 13"/>
          <p:cNvSpPr/>
          <p:nvPr/>
        </p:nvSpPr>
        <p:spPr>
          <a:xfrm>
            <a:off x="4788024" y="3075806"/>
            <a:ext cx="4104456" cy="1308050"/>
          </a:xfrm>
          <a:prstGeom prst="rect">
            <a:avLst/>
          </a:prstGeom>
          <a:solidFill>
            <a:schemeClr val="bg1"/>
          </a:solidFill>
          <a:ln w="28575">
            <a:solidFill>
              <a:srgbClr val="FF7C80"/>
            </a:solidFill>
          </a:ln>
        </p:spPr>
        <p:txBody>
          <a:bodyPr wrap="square">
            <a:spAutoFit/>
          </a:bodyPr>
          <a:lstStyle/>
          <a:p>
            <a:pPr marL="114300" indent="-114300">
              <a:spcBef>
                <a:spcPts val="900"/>
              </a:spcBef>
              <a:spcAft>
                <a:spcPts val="0"/>
              </a:spcAft>
            </a:pPr>
            <a:r>
              <a:rPr lang="zh-TW" altLang="en-US" sz="1600" dirty="0" smtClean="0">
                <a:latin typeface="微軟正黑體" panose="020B0604030504040204" pitchFamily="34" charset="-120"/>
                <a:ea typeface="微軟正黑體" panose="020B0604030504040204" pitchFamily="34" charset="-120"/>
              </a:rPr>
              <a:t>「</a:t>
            </a:r>
            <a:r>
              <a:rPr lang="zh-TW" altLang="en-US" sz="1600" b="1" dirty="0" smtClean="0">
                <a:solidFill>
                  <a:srgbClr val="FF7C80"/>
                </a:solidFill>
                <a:latin typeface="微軟正黑體" panose="020B0604030504040204" pitchFamily="34" charset="-120"/>
                <a:ea typeface="微軟正黑體" panose="020B0604030504040204" pitchFamily="34" charset="-120"/>
              </a:rPr>
              <a:t>抵</a:t>
            </a:r>
            <a:r>
              <a:rPr lang="zh-TW" altLang="en-US" sz="1600" b="1" dirty="0">
                <a:solidFill>
                  <a:srgbClr val="FF7C80"/>
                </a:solidFill>
                <a:latin typeface="微軟正黑體" panose="020B0604030504040204" pitchFamily="34" charset="-120"/>
                <a:ea typeface="微軟正黑體" panose="020B0604030504040204" pitchFamily="34" charset="-120"/>
              </a:rPr>
              <a:t>免</a:t>
            </a:r>
            <a:r>
              <a:rPr lang="zh-TW" altLang="en-US" sz="1600" dirty="0">
                <a:latin typeface="微軟正黑體" panose="020B0604030504040204" pitchFamily="34" charset="-120"/>
                <a:ea typeface="微軟正黑體" panose="020B0604030504040204" pitchFamily="34" charset="-120"/>
              </a:rPr>
              <a:t>」，請洽</a:t>
            </a:r>
            <a:r>
              <a:rPr lang="zh-TW" altLang="en-US" sz="1600" b="1" dirty="0">
                <a:latin typeface="微軟正黑體" panose="020B0604030504040204" pitchFamily="34" charset="-120"/>
                <a:ea typeface="微軟正黑體" panose="020B0604030504040204" pitchFamily="34" charset="-120"/>
              </a:rPr>
              <a:t>註冊組</a:t>
            </a:r>
            <a:r>
              <a:rPr lang="zh-TW" altLang="en-US" sz="1600" dirty="0">
                <a:latin typeface="微軟正黑體" panose="020B0604030504040204" pitchFamily="34" charset="-120"/>
                <a:ea typeface="微軟正黑體" panose="020B0604030504040204" pitchFamily="34" charset="-120"/>
              </a:rPr>
              <a:t>辦理</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114300" indent="-114300">
              <a:spcBef>
                <a:spcPts val="900"/>
              </a:spcBef>
              <a:spcAft>
                <a:spcPts val="0"/>
              </a:spcAft>
            </a:pPr>
            <a:r>
              <a:rPr lang="en-US" altLang="zh-TW" sz="1600" b="1" dirty="0">
                <a:solidFill>
                  <a:srgbClr val="FF7C80"/>
                </a:solidFill>
                <a:latin typeface="微軟正黑體" panose="020B0604030504040204" pitchFamily="34" charset="-120"/>
                <a:ea typeface="微軟正黑體" panose="020B0604030504040204" pitchFamily="34" charset="-120"/>
                <a:cs typeface="Calibri Light" panose="020F0302020204030204" pitchFamily="34" charset="0"/>
              </a:rPr>
              <a:t>❶</a:t>
            </a:r>
            <a:r>
              <a:rPr lang="zh-TW" altLang="en-US" sz="1600" dirty="0" smtClean="0">
                <a:latin typeface="微軟正黑體" panose="020B0604030504040204" pitchFamily="34" charset="-120"/>
                <a:ea typeface="微軟正黑體" panose="020B0604030504040204" pitchFamily="34" charset="-120"/>
              </a:rPr>
              <a:t>要</a:t>
            </a:r>
            <a:r>
              <a:rPr lang="zh-TW" altLang="en-US" sz="1600" dirty="0">
                <a:latin typeface="微軟正黑體" panose="020B0604030504040204" pitchFamily="34" charset="-120"/>
                <a:ea typeface="微軟正黑體" panose="020B0604030504040204" pitchFamily="34" charset="-120"/>
              </a:rPr>
              <a:t>抵免的課程請</a:t>
            </a:r>
            <a:r>
              <a:rPr lang="zh-TW" altLang="en-US" sz="1600" b="1" dirty="0">
                <a:solidFill>
                  <a:srgbClr val="FF7C80"/>
                </a:solidFill>
                <a:latin typeface="微軟正黑體" panose="020B0604030504040204" pitchFamily="34" charset="-120"/>
                <a:ea typeface="微軟正黑體" panose="020B0604030504040204" pitchFamily="34" charset="-120"/>
              </a:rPr>
              <a:t>不用</a:t>
            </a:r>
            <a:r>
              <a:rPr lang="zh-TW" altLang="en-US" sz="1600" dirty="0">
                <a:latin typeface="微軟正黑體" panose="020B0604030504040204" pitchFamily="34" charset="-120"/>
                <a:ea typeface="微軟正黑體" panose="020B0604030504040204" pitchFamily="34" charset="-120"/>
              </a:rPr>
              <a:t>再</a:t>
            </a:r>
            <a:r>
              <a:rPr lang="zh-TW" altLang="en-US" sz="1600" b="1" dirty="0">
                <a:solidFill>
                  <a:srgbClr val="FF7C80"/>
                </a:solidFill>
                <a:latin typeface="微軟正黑體" panose="020B0604030504040204" pitchFamily="34" charset="-120"/>
                <a:ea typeface="微軟正黑體" panose="020B0604030504040204" pitchFamily="34" charset="-120"/>
              </a:rPr>
              <a:t>加選</a:t>
            </a:r>
            <a:r>
              <a:rPr lang="zh-TW" altLang="en-US" sz="1600" dirty="0">
                <a:latin typeface="微軟正黑體" panose="020B0604030504040204" pitchFamily="34" charset="-120"/>
                <a:ea typeface="微軟正黑體" panose="020B0604030504040204" pitchFamily="34" charset="-120"/>
              </a:rPr>
              <a:t>至課表</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114300" indent="-114300">
              <a:spcBef>
                <a:spcPts val="900"/>
              </a:spcBef>
              <a:spcAft>
                <a:spcPts val="0"/>
              </a:spcAft>
            </a:pPr>
            <a:r>
              <a:rPr lang="en-US" altLang="zh-TW" sz="1600" b="1" dirty="0">
                <a:solidFill>
                  <a:srgbClr val="FF7C80"/>
                </a:solidFill>
                <a:latin typeface="微軟正黑體" panose="020B0604030504040204" pitchFamily="34" charset="-120"/>
                <a:ea typeface="微軟正黑體" panose="020B0604030504040204" pitchFamily="34" charset="-120"/>
                <a:cs typeface="Calibri Light" panose="020F0302020204030204" pitchFamily="34" charset="0"/>
              </a:rPr>
              <a:t>❷</a:t>
            </a:r>
            <a:r>
              <a:rPr lang="zh-TW" altLang="en-US" sz="1600" dirty="0" smtClean="0">
                <a:latin typeface="微軟正黑體" panose="020B0604030504040204" pitchFamily="34" charset="-120"/>
                <a:ea typeface="微軟正黑體" panose="020B0604030504040204" pitchFamily="34" charset="-120"/>
              </a:rPr>
              <a:t>必修</a:t>
            </a:r>
            <a:r>
              <a:rPr lang="zh-TW" altLang="en-US" sz="1600" dirty="0">
                <a:latin typeface="微軟正黑體" panose="020B0604030504040204" pitchFamily="34" charset="-120"/>
                <a:ea typeface="微軟正黑體" panose="020B0604030504040204" pitchFamily="34" charset="-120"/>
              </a:rPr>
              <a:t>抵免完成後，系統會自動抵銷，如</a:t>
            </a:r>
            <a:r>
              <a:rPr lang="zh-TW" altLang="en-US" sz="1600" dirty="0" smtClean="0">
                <a:latin typeface="微軟正黑體" panose="020B0604030504040204" pitchFamily="34" charset="-120"/>
                <a:ea typeface="微軟正黑體" panose="020B0604030504040204" pitchFamily="34" charset="-120"/>
              </a:rPr>
              <a:t>該課程</a:t>
            </a:r>
            <a:r>
              <a:rPr lang="zh-TW" altLang="en-US" sz="1600" dirty="0">
                <a:latin typeface="微軟正黑體" panose="020B0604030504040204" pitchFamily="34" charset="-120"/>
                <a:ea typeface="微軟正黑體" panose="020B0604030504040204" pitchFamily="34" charset="-120"/>
              </a:rPr>
              <a:t>仍在當學期課表，請自行申請退選。</a:t>
            </a:r>
            <a:endParaRPr lang="zh-TW"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17956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theme/theme1.xml><?xml version="1.0" encoding="utf-8"?>
<a:theme xmlns:a="http://schemas.openxmlformats.org/drawingml/2006/main" name="272TGp_report_light">
  <a:themeElements>
    <a:clrScheme name="268TGp_future_light_ani_k 3">
      <a:dk1>
        <a:srgbClr val="000000"/>
      </a:dk1>
      <a:lt1>
        <a:srgbClr val="FFFFFF"/>
      </a:lt1>
      <a:dk2>
        <a:srgbClr val="003366"/>
      </a:dk2>
      <a:lt2>
        <a:srgbClr val="C0C0C0"/>
      </a:lt2>
      <a:accent1>
        <a:srgbClr val="A5A5A5"/>
      </a:accent1>
      <a:accent2>
        <a:srgbClr val="449CD8"/>
      </a:accent2>
      <a:accent3>
        <a:srgbClr val="FFFFFF"/>
      </a:accent3>
      <a:accent4>
        <a:srgbClr val="000000"/>
      </a:accent4>
      <a:accent5>
        <a:srgbClr val="CFCFCF"/>
      </a:accent5>
      <a:accent6>
        <a:srgbClr val="3D8DC4"/>
      </a:accent6>
      <a:hlink>
        <a:srgbClr val="19B3B3"/>
      </a:hlink>
      <a:folHlink>
        <a:srgbClr val="855A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68TGp_future_light_ani_k 1">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
      <a:clrScheme name="268TGp_future_light_ani_k 2">
        <a:dk1>
          <a:srgbClr val="000000"/>
        </a:dk1>
        <a:lt1>
          <a:srgbClr val="FFFFFF"/>
        </a:lt1>
        <a:dk2>
          <a:srgbClr val="003366"/>
        </a:dk2>
        <a:lt2>
          <a:srgbClr val="C0C0C0"/>
        </a:lt2>
        <a:accent1>
          <a:srgbClr val="DF6521"/>
        </a:accent1>
        <a:accent2>
          <a:srgbClr val="D7D03B"/>
        </a:accent2>
        <a:accent3>
          <a:srgbClr val="FFFFFF"/>
        </a:accent3>
        <a:accent4>
          <a:srgbClr val="000000"/>
        </a:accent4>
        <a:accent5>
          <a:srgbClr val="ECB8AB"/>
        </a:accent5>
        <a:accent6>
          <a:srgbClr val="C3BC35"/>
        </a:accent6>
        <a:hlink>
          <a:srgbClr val="188FB4"/>
        </a:hlink>
        <a:folHlink>
          <a:srgbClr val="A98FD9"/>
        </a:folHlink>
      </a:clrScheme>
      <a:clrMap bg1="lt1" tx1="dk1" bg2="lt2" tx2="dk2" accent1="accent1" accent2="accent2" accent3="accent3" accent4="accent4" accent5="accent5" accent6="accent6" hlink="hlink" folHlink="folHlink"/>
    </a:extraClrScheme>
    <a:extraClrScheme>
      <a:clrScheme name="268TGp_future_light_ani_k 3">
        <a:dk1>
          <a:srgbClr val="000000"/>
        </a:dk1>
        <a:lt1>
          <a:srgbClr val="FFFFFF"/>
        </a:lt1>
        <a:dk2>
          <a:srgbClr val="003366"/>
        </a:dk2>
        <a:lt2>
          <a:srgbClr val="C0C0C0"/>
        </a:lt2>
        <a:accent1>
          <a:srgbClr val="A5A5A5"/>
        </a:accent1>
        <a:accent2>
          <a:srgbClr val="449CD8"/>
        </a:accent2>
        <a:accent3>
          <a:srgbClr val="FFFFFF"/>
        </a:accent3>
        <a:accent4>
          <a:srgbClr val="000000"/>
        </a:accent4>
        <a:accent5>
          <a:srgbClr val="CFCFCF"/>
        </a:accent5>
        <a:accent6>
          <a:srgbClr val="3D8DC4"/>
        </a:accent6>
        <a:hlink>
          <a:srgbClr val="19B3B3"/>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272TGp_report_light</Template>
  <TotalTime>15453</TotalTime>
  <Words>2972</Words>
  <Application>Microsoft Office PowerPoint</Application>
  <PresentationFormat>如螢幕大小 (16:9)</PresentationFormat>
  <Paragraphs>445</Paragraphs>
  <Slides>32</Slides>
  <Notes>21</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32</vt:i4>
      </vt:variant>
    </vt:vector>
  </HeadingPairs>
  <TitlesOfParts>
    <vt:vector size="47" baseType="lpstr">
      <vt:lpstr>新細明體</vt:lpstr>
      <vt:lpstr>思源黑体 CN Bold</vt:lpstr>
      <vt:lpstr>黑体</vt:lpstr>
      <vt:lpstr>華康標楷體</vt:lpstr>
      <vt:lpstr>微軟正黑體</vt:lpstr>
      <vt:lpstr>Wingdings</vt:lpstr>
      <vt:lpstr>Arial</vt:lpstr>
      <vt:lpstr>黑体</vt:lpstr>
      <vt:lpstr>Segoe UI Emoji</vt:lpstr>
      <vt:lpstr>微軟正黑體</vt:lpstr>
      <vt:lpstr>Calibri</vt:lpstr>
      <vt:lpstr>Times New Roman</vt:lpstr>
      <vt:lpstr>Calibri Light</vt:lpstr>
      <vt:lpstr>Arial Black</vt:lpstr>
      <vt:lpstr>272TGp_report_light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請查看清單↑  切勿只看選課系統 </vt:lpstr>
      <vt:lpstr>PowerPoint 簡報</vt:lpstr>
      <vt:lpstr>PowerPoint 簡報</vt:lpstr>
      <vt:lpstr>PowerPoint 簡報</vt:lpstr>
      <vt:lpstr>PowerPoint 簡報</vt:lpstr>
      <vt:lpstr>PowerPoint 簡報</vt:lpstr>
      <vt:lpstr>PowerPoint 簡報</vt:lpstr>
      <vt:lpstr>PowerPoint 簡報</vt:lpstr>
      <vt:lpstr>網路選課的操作紀錄、預選批次，可以自己查詢：  路徑：單一入口服務網/教務資訊系統/  1.選課操作紀錄查詢：我的課程/選課操作紀錄查詢  2.預選批次紀錄查詢：我的課程/預選批次紀錄查詢  3.選課結果清單列印：我的課程/ 選課結果清單列印   </vt:lpstr>
      <vt:lpstr>到底要修過哪些課程才能畢業??</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Guild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ASUS</dc:creator>
  <cp:lastModifiedBy>ASUS</cp:lastModifiedBy>
  <cp:revision>789</cp:revision>
  <cp:lastPrinted>2021-08-05T08:33:32Z</cp:lastPrinted>
  <dcterms:created xsi:type="dcterms:W3CDTF">2010-04-19T03:51:51Z</dcterms:created>
  <dcterms:modified xsi:type="dcterms:W3CDTF">2021-08-05T08:40:07Z</dcterms:modified>
</cp:coreProperties>
</file>